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5" r:id="rId4"/>
  </p:sldMasterIdLst>
  <p:notesMasterIdLst>
    <p:notesMasterId r:id="rId22"/>
  </p:notesMasterIdLst>
  <p:handoutMasterIdLst>
    <p:handoutMasterId r:id="rId23"/>
  </p:handoutMasterIdLst>
  <p:sldIdLst>
    <p:sldId id="279" r:id="rId5"/>
    <p:sldId id="275" r:id="rId6"/>
    <p:sldId id="257" r:id="rId7"/>
    <p:sldId id="277" r:id="rId8"/>
    <p:sldId id="259" r:id="rId9"/>
    <p:sldId id="270" r:id="rId10"/>
    <p:sldId id="281" r:id="rId11"/>
    <p:sldId id="269" r:id="rId12"/>
    <p:sldId id="267" r:id="rId13"/>
    <p:sldId id="268" r:id="rId14"/>
    <p:sldId id="278" r:id="rId15"/>
    <p:sldId id="260" r:id="rId16"/>
    <p:sldId id="272" r:id="rId17"/>
    <p:sldId id="263" r:id="rId18"/>
    <p:sldId id="273" r:id="rId19"/>
    <p:sldId id="274" r:id="rId20"/>
    <p:sldId id="265"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006">
          <p15:clr>
            <a:srgbClr val="A4A3A4"/>
          </p15:clr>
        </p15:guide>
        <p15:guide id="2" pos="5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sy Magrini"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871"/>
    <a:srgbClr val="3B356D"/>
    <a:srgbClr val="00ACD8"/>
    <a:srgbClr val="6E60AB"/>
    <a:srgbClr val="9E062B"/>
    <a:srgbClr val="DC5A20"/>
    <a:srgbClr val="F3E5C5"/>
    <a:srgbClr val="008983"/>
    <a:srgbClr val="49A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3006"/>
        <p:guide pos="5240"/>
      </p:guideLst>
    </p:cSldViewPr>
  </p:slideViewPr>
  <p:notesTextViewPr>
    <p:cViewPr>
      <p:scale>
        <a:sx n="100" d="100"/>
        <a:sy n="100" d="100"/>
      </p:scale>
      <p:origin x="0" y="0"/>
    </p:cViewPr>
  </p:notesTextViewPr>
  <p:sorterViewPr>
    <p:cViewPr>
      <p:scale>
        <a:sx n="100" d="100"/>
        <a:sy n="100" d="100"/>
      </p:scale>
      <p:origin x="0" y="-1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2B4D3CE5-27A2-4784-BF6F-0ABCA3B75B89}" type="datetimeFigureOut">
              <a:rPr lang="en-US" altLang="en-US"/>
              <a:pPr>
                <a:defRPr/>
              </a:pPr>
              <a:t>1/13/2019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B635D04-A58D-4076-A8C1-400640F7E5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9BF64AB-D819-43AB-A306-0560153082B8}" type="datetimeFigureOut">
              <a:rPr lang="en-US" altLang="en-US"/>
              <a:pPr>
                <a:defRPr/>
              </a:pPr>
              <a:t>1/13/2019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3EC7706-8D85-40A5-B157-C024963C1B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p:nvCxnSpPr>
        <p:spPr>
          <a:xfrm>
            <a:off x="350838" y="606425"/>
            <a:ext cx="8442325"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0838" y="6219825"/>
            <a:ext cx="8442325"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92393" y="2030349"/>
            <a:ext cx="6671933" cy="2387600"/>
          </a:xfrm>
        </p:spPr>
        <p:txBody>
          <a:bodyPr anchor="b">
            <a:normAutofit/>
          </a:bodyPr>
          <a:lstStyle>
            <a:lvl1pPr algn="l">
              <a:defRPr sz="4800">
                <a:solidFill>
                  <a:schemeClr val="tx1"/>
                </a:solidFill>
                <a:latin typeface="+mj-lt"/>
                <a:ea typeface="Open Sans Extrabold" panose="020B0906030804020204" pitchFamily="34" charset="0"/>
                <a:cs typeface="Open Sans Extrabold" panose="020B09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2393" y="4510024"/>
            <a:ext cx="8442251" cy="948697"/>
          </a:xfrm>
        </p:spPr>
        <p:txBody>
          <a:bodyPr>
            <a:normAutofit/>
          </a:bodyPr>
          <a:lstStyle>
            <a:lvl1pPr marL="0" indent="0" algn="l">
              <a:buNone/>
              <a:defRPr sz="2800">
                <a:solidFill>
                  <a:srgbClr val="C69214"/>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p:cNvSpPr>
            <a:spLocks noGrp="1"/>
          </p:cNvSpPr>
          <p:nvPr>
            <p:ph type="pic" sz="quarter" idx="13"/>
          </p:nvPr>
        </p:nvSpPr>
        <p:spPr>
          <a:xfrm>
            <a:off x="7256719" y="830715"/>
            <a:ext cx="1490472" cy="1929384"/>
          </a:xfrm>
          <a:solidFill>
            <a:schemeClr val="bg2"/>
          </a:solidFill>
        </p:spPr>
        <p:txBody>
          <a:bodyPr rtlCol="0">
            <a:normAutofit/>
          </a:bodyPr>
          <a:lstStyle>
            <a:lvl1pPr marL="0" indent="0">
              <a:buNone/>
              <a:defRPr/>
            </a:lvl1pPr>
          </a:lstStyle>
          <a:p>
            <a:pPr lvl="0"/>
            <a:r>
              <a:rPr lang="en-US" noProof="0"/>
              <a:t>Click icon to add picture</a:t>
            </a:r>
            <a:endParaRPr lang="en-US" noProof="0" dirty="0"/>
          </a:p>
        </p:txBody>
      </p:sp>
      <p:sp>
        <p:nvSpPr>
          <p:cNvPr id="8" name="Date Placeholder 3"/>
          <p:cNvSpPr>
            <a:spLocks noGrp="1"/>
          </p:cNvSpPr>
          <p:nvPr>
            <p:ph type="dt" sz="half" idx="14"/>
          </p:nvPr>
        </p:nvSpPr>
        <p:spPr>
          <a:xfrm>
            <a:off x="292100" y="6343650"/>
            <a:ext cx="2057400" cy="365125"/>
          </a:xfrm>
        </p:spPr>
        <p:txBody>
          <a:bodyPr/>
          <a:lstStyle>
            <a:lvl1pPr>
              <a:defRPr/>
            </a:lvl1pPr>
          </a:lstStyle>
          <a:p>
            <a:pPr>
              <a:defRPr/>
            </a:pPr>
            <a:fld id="{A39B5AF3-54A6-47F5-9FCD-8838B5B07B55}" type="datetime1">
              <a:rPr lang="en-US"/>
              <a:pPr>
                <a:defRPr/>
              </a:pPr>
              <a:t>1/13/2019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4DB4A10E-6674-4053-A652-0C3E1D08B36E}" type="slidenum">
              <a:rPr lang="en-US" altLang="en-US"/>
              <a:pPr>
                <a:defRPr/>
              </a:pPr>
              <a:t>‹#›</a:t>
            </a:fld>
            <a:endParaRPr lang="en-US" altLang="en-US"/>
          </a:p>
        </p:txBody>
      </p:sp>
    </p:spTree>
    <p:extLst>
      <p:ext uri="{BB962C8B-B14F-4D97-AF65-F5344CB8AC3E}">
        <p14:creationId xmlns:p14="http://schemas.microsoft.com/office/powerpoint/2010/main" val="26721145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3087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CE129D4-DF4C-4DDD-B0A0-78E0EE9753B8}" type="datetime1">
              <a:rPr lang="en-US" altLang="en-US"/>
              <a:pPr>
                <a:defRPr/>
              </a:pPr>
              <a:t>1/13/2019</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7FCABBE-CA42-417B-B7CC-537272E40E1A}" type="slidenum">
              <a:rPr lang="en-US" altLang="en-US"/>
              <a:pPr>
                <a:defRPr/>
              </a:pPr>
              <a:t>‹#›</a:t>
            </a:fld>
            <a:endParaRPr lang="en-US" altLang="en-US"/>
          </a:p>
        </p:txBody>
      </p:sp>
    </p:spTree>
    <p:extLst>
      <p:ext uri="{BB962C8B-B14F-4D97-AF65-F5344CB8AC3E}">
        <p14:creationId xmlns:p14="http://schemas.microsoft.com/office/powerpoint/2010/main" val="342594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rot="16200000">
            <a:off x="3421062" y="-327024"/>
            <a:ext cx="2301875" cy="9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p:nvPr userDrawn="1"/>
        </p:nvSpPr>
        <p:spPr>
          <a:xfrm>
            <a:off x="2560638" y="5559425"/>
            <a:ext cx="5834062" cy="276225"/>
          </a:xfrm>
          <a:prstGeom prst="rect">
            <a:avLst/>
          </a:prstGeom>
          <a:noFill/>
        </p:spPr>
        <p:txBody>
          <a:bodyPr>
            <a:spAutoFit/>
          </a:bodyPr>
          <a:lstStyle/>
          <a:p>
            <a:pPr eaLnBrk="1" fontAlgn="auto" hangingPunct="1">
              <a:spcBef>
                <a:spcPts val="0"/>
              </a:spcBef>
              <a:spcAft>
                <a:spcPts val="0"/>
              </a:spcAft>
              <a:defRPr/>
            </a:pPr>
            <a:r>
              <a:rPr lang="en-US" sz="1200" cap="all" spc="190" dirty="0">
                <a:solidFill>
                  <a:schemeClr val="bg1"/>
                </a:solidFill>
                <a:latin typeface="Verdana"/>
                <a:cs typeface="Verdana"/>
              </a:rPr>
              <a:t>National Assessment of Educational Progress</a:t>
            </a:r>
          </a:p>
        </p:txBody>
      </p:sp>
      <p:sp>
        <p:nvSpPr>
          <p:cNvPr id="2" name="Title 1"/>
          <p:cNvSpPr>
            <a:spLocks noGrp="1"/>
          </p:cNvSpPr>
          <p:nvPr>
            <p:ph type="ctrTitle"/>
          </p:nvPr>
        </p:nvSpPr>
        <p:spPr>
          <a:xfrm>
            <a:off x="2499358" y="3200400"/>
            <a:ext cx="6164582" cy="1203960"/>
          </a:xfrm>
        </p:spPr>
        <p:txBody>
          <a:bodyPr>
            <a:normAutofit/>
          </a:bodyPr>
          <a:lstStyle>
            <a:lvl1pPr>
              <a:defRPr sz="3200" b="1" baseline="0">
                <a:solidFill>
                  <a:srgbClr val="3B356D"/>
                </a:solidFill>
              </a:defRPr>
            </a:lvl1pPr>
          </a:lstStyle>
          <a:p>
            <a:r>
              <a:rPr lang="en-US" dirty="0"/>
              <a:t>Click to edit Master title style</a:t>
            </a:r>
          </a:p>
        </p:txBody>
      </p:sp>
      <p:sp>
        <p:nvSpPr>
          <p:cNvPr id="3" name="Subtitle 2"/>
          <p:cNvSpPr>
            <a:spLocks noGrp="1"/>
          </p:cNvSpPr>
          <p:nvPr>
            <p:ph type="subTitle" idx="1"/>
          </p:nvPr>
        </p:nvSpPr>
        <p:spPr>
          <a:xfrm>
            <a:off x="2499360" y="4521203"/>
            <a:ext cx="6164580" cy="736598"/>
          </a:xfrm>
        </p:spPr>
        <p:txBody>
          <a:bodyPr>
            <a:normAutofit/>
          </a:bodyPr>
          <a:lstStyle>
            <a:lvl1pPr marL="0" indent="0" algn="l">
              <a:buNone/>
              <a:defRPr sz="2200">
                <a:solidFill>
                  <a:srgbClr val="3B35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457200" y="6427788"/>
            <a:ext cx="1519238" cy="365125"/>
          </a:xfrm>
        </p:spPr>
        <p:txBody>
          <a:bodyPr/>
          <a:lstStyle>
            <a:lvl1pPr>
              <a:defRPr/>
            </a:lvl1pPr>
          </a:lstStyle>
          <a:p>
            <a:pPr>
              <a:defRPr/>
            </a:pPr>
            <a:fld id="{60528C4C-0A93-49DC-8AA1-9BFFD436B877}" type="datetime1">
              <a:rPr lang="en-US" altLang="en-US"/>
              <a:pPr>
                <a:defRPr/>
              </a:pPr>
              <a:t>1/13/2019</a:t>
            </a:fld>
            <a:endParaRPr lang="en-US" altLang="en-US"/>
          </a:p>
        </p:txBody>
      </p:sp>
    </p:spTree>
    <p:extLst>
      <p:ext uri="{BB962C8B-B14F-4D97-AF65-F5344CB8AC3E}">
        <p14:creationId xmlns:p14="http://schemas.microsoft.com/office/powerpoint/2010/main" val="357769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27788"/>
            <a:ext cx="2133600" cy="365125"/>
          </a:xfrm>
        </p:spPr>
        <p:txBody>
          <a:bodyPr/>
          <a:lstStyle>
            <a:lvl1pPr>
              <a:defRPr/>
            </a:lvl1pPr>
          </a:lstStyle>
          <a:p>
            <a:pPr>
              <a:defRPr/>
            </a:pPr>
            <a:fld id="{6416DBA4-E208-428D-AD70-B1988C75B3CB}" type="datetime1">
              <a:rPr lang="en-US" altLang="en-US"/>
              <a:pPr>
                <a:defRPr/>
              </a:pPr>
              <a:t>1/13/2019</a:t>
            </a:fld>
            <a:endParaRPr lang="en-US" altLang="en-US"/>
          </a:p>
        </p:txBody>
      </p:sp>
      <p:sp>
        <p:nvSpPr>
          <p:cNvPr id="5" name="Footer Placeholder 4"/>
          <p:cNvSpPr>
            <a:spLocks noGrp="1"/>
          </p:cNvSpPr>
          <p:nvPr>
            <p:ph type="ftr" sz="quarter" idx="11"/>
          </p:nvPr>
        </p:nvSpPr>
        <p:spPr>
          <a:xfrm>
            <a:off x="3124200" y="6427788"/>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C4CF8-D3D4-46A8-B0B1-67901B8670E2}" type="slidenum">
              <a:rPr lang="en-US" altLang="en-US"/>
              <a:pPr>
                <a:defRPr/>
              </a:pPr>
              <a:t>‹#›</a:t>
            </a:fld>
            <a:endParaRPr lang="en-US" altLang="en-US"/>
          </a:p>
        </p:txBody>
      </p:sp>
    </p:spTree>
    <p:extLst>
      <p:ext uri="{BB962C8B-B14F-4D97-AF65-F5344CB8AC3E}">
        <p14:creationId xmlns:p14="http://schemas.microsoft.com/office/powerpoint/2010/main" val="48753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9A44F0A-D657-40A8-8C29-8034B4E623BD}" type="datetime1">
              <a:rPr lang="en-US"/>
              <a:pPr>
                <a:defRPr/>
              </a:pPr>
              <a:t>1/13/2019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169AF-F34A-43B3-90C4-B9B409A3B879}" type="slidenum">
              <a:rPr lang="en-US" altLang="en-US"/>
              <a:pPr>
                <a:defRPr/>
              </a:pPr>
              <a:t>‹#›</a:t>
            </a:fld>
            <a:endParaRPr lang="en-US" altLang="en-US"/>
          </a:p>
        </p:txBody>
      </p:sp>
    </p:spTree>
    <p:extLst>
      <p:ext uri="{BB962C8B-B14F-4D97-AF65-F5344CB8AC3E}">
        <p14:creationId xmlns:p14="http://schemas.microsoft.com/office/powerpoint/2010/main" val="7749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 Subject">
    <p:spTree>
      <p:nvGrpSpPr>
        <p:cNvPr id="1" name=""/>
        <p:cNvGrpSpPr/>
        <p:nvPr/>
      </p:nvGrpSpPr>
      <p:grpSpPr>
        <a:xfrm>
          <a:off x="0" y="0"/>
          <a:ext cx="0" cy="0"/>
          <a:chOff x="0" y="0"/>
          <a:chExt cx="0" cy="0"/>
        </a:xfrm>
      </p:grpSpPr>
      <p:sp>
        <p:nvSpPr>
          <p:cNvPr id="5" name="Rectangle 4"/>
          <p:cNvSpPr/>
          <p:nvPr/>
        </p:nvSpPr>
        <p:spPr>
          <a:xfrm>
            <a:off x="0" y="0"/>
            <a:ext cx="9144000" cy="14890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7888590" y="437744"/>
            <a:ext cx="914400" cy="914400"/>
          </a:xfrm>
        </p:spPr>
        <p:txBody>
          <a:bodyPr rtlCol="0">
            <a:noAutofit/>
          </a:bodyPr>
          <a:lstStyle>
            <a:lvl1pPr marL="0" indent="0">
              <a:buNone/>
              <a:defRPr sz="1600"/>
            </a:lvl1pPr>
          </a:lstStyle>
          <a:p>
            <a:pPr lvl="0"/>
            <a:r>
              <a:rPr lang="en-US" noProof="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C4F5E024-07CB-48F4-8DDA-0DFBA9BC3188}" type="datetime1">
              <a:rPr lang="en-US"/>
              <a:pPr>
                <a:defRPr/>
              </a:pPr>
              <a:t>1/13/2019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8C05FB0-516D-4F9B-8E28-6AD717D22C44}" type="slidenum">
              <a:rPr lang="en-US" altLang="en-US"/>
              <a:pPr>
                <a:defRPr/>
              </a:pPr>
              <a:t>‹#›</a:t>
            </a:fld>
            <a:endParaRPr lang="en-US" altLang="en-US"/>
          </a:p>
        </p:txBody>
      </p:sp>
    </p:spTree>
    <p:extLst>
      <p:ext uri="{BB962C8B-B14F-4D97-AF65-F5344CB8AC3E}">
        <p14:creationId xmlns:p14="http://schemas.microsoft.com/office/powerpoint/2010/main" val="18229590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009" y="1709739"/>
            <a:ext cx="8461982"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0B06390-BA65-46D2-8FD6-262FA803D344}" type="datetime1">
              <a:rPr lang="en-US"/>
              <a:pPr>
                <a:defRPr/>
              </a:pPr>
              <a:t>1/13/2019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776FC-F734-4123-B3C3-2324449725DC}" type="slidenum">
              <a:rPr lang="en-US" altLang="en-US"/>
              <a:pPr>
                <a:defRPr/>
              </a:pPr>
              <a:t>‹#›</a:t>
            </a:fld>
            <a:endParaRPr lang="en-US" altLang="en-US"/>
          </a:p>
        </p:txBody>
      </p:sp>
    </p:spTree>
    <p:extLst>
      <p:ext uri="{BB962C8B-B14F-4D97-AF65-F5344CB8AC3E}">
        <p14:creationId xmlns:p14="http://schemas.microsoft.com/office/powerpoint/2010/main" val="38382644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for Subject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41009" y="1709739"/>
            <a:ext cx="5549428" cy="2852737"/>
          </a:xfrm>
        </p:spPr>
        <p:txBody>
          <a:bodyPr/>
          <a:lstStyle>
            <a:lvl1pPr algn="l">
              <a:defRPr sz="6000"/>
            </a:lvl1pPr>
          </a:lstStyle>
          <a:p>
            <a:r>
              <a:rPr lang="en-US"/>
              <a:t>Click to edit Master title style</a:t>
            </a:r>
            <a:endParaRPr lang="en-US" dirty="0"/>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9"/>
          <p:cNvSpPr>
            <a:spLocks noGrp="1"/>
          </p:cNvSpPr>
          <p:nvPr>
            <p:ph type="pic" sz="quarter" idx="13"/>
          </p:nvPr>
        </p:nvSpPr>
        <p:spPr>
          <a:xfrm>
            <a:off x="6628637" y="2313147"/>
            <a:ext cx="1645920" cy="1645920"/>
          </a:xfrm>
        </p:spPr>
        <p:txBody>
          <a:bodyPr rtlCol="0">
            <a:normAutofit/>
          </a:bodyPr>
          <a:lstStyle>
            <a:lvl1pPr marL="0" indent="0">
              <a:buNone/>
              <a:defRPr sz="2000"/>
            </a:lvl1pPr>
          </a:lstStyle>
          <a:p>
            <a:pPr lvl="0"/>
            <a:r>
              <a:rPr lang="en-US" noProof="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12355B63-922C-45BC-91A5-34EAAF01F4CE}" type="datetime1">
              <a:rPr lang="en-US"/>
              <a:pPr>
                <a:defRPr/>
              </a:pPr>
              <a:t>1/13/2019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5DE7579-6490-4711-8105-4605908E9C13}" type="slidenum">
              <a:rPr lang="en-US" altLang="en-US"/>
              <a:pPr>
                <a:defRPr/>
              </a:pPr>
              <a:t>‹#›</a:t>
            </a:fld>
            <a:endParaRPr lang="en-US" altLang="en-US"/>
          </a:p>
        </p:txBody>
      </p:sp>
    </p:spTree>
    <p:extLst>
      <p:ext uri="{BB962C8B-B14F-4D97-AF65-F5344CB8AC3E}">
        <p14:creationId xmlns:p14="http://schemas.microsoft.com/office/powerpoint/2010/main" val="2877712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Insert icon and kid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41009" y="1709739"/>
            <a:ext cx="5549428" cy="2852737"/>
          </a:xfrm>
        </p:spPr>
        <p:txBody>
          <a:bodyPr/>
          <a:lstStyle>
            <a:lvl1pPr>
              <a:defRPr sz="6000"/>
            </a:lvl1pPr>
          </a:lstStyle>
          <a:p>
            <a:r>
              <a:rPr lang="en-US"/>
              <a:t>Click to edit Master title style</a:t>
            </a:r>
            <a:endParaRPr lang="en-US" dirty="0"/>
          </a:p>
        </p:txBody>
      </p:sp>
      <p:sp>
        <p:nvSpPr>
          <p:cNvPr id="10" name="Picture Placeholder 9"/>
          <p:cNvSpPr>
            <a:spLocks noGrp="1"/>
          </p:cNvSpPr>
          <p:nvPr>
            <p:ph type="pic" sz="quarter" idx="13"/>
          </p:nvPr>
        </p:nvSpPr>
        <p:spPr>
          <a:xfrm>
            <a:off x="540481" y="4716781"/>
            <a:ext cx="1554480" cy="1554480"/>
          </a:xfrm>
        </p:spPr>
        <p:txBody>
          <a:bodyPr rtlCol="0">
            <a:normAutofit/>
          </a:bodyPr>
          <a:lstStyle>
            <a:lvl1pPr marL="0" indent="0">
              <a:buNone/>
              <a:defRPr sz="2400" b="1"/>
            </a:lvl1pPr>
          </a:lstStyle>
          <a:p>
            <a:pPr lvl="0"/>
            <a:r>
              <a:rPr lang="en-US" noProof="0"/>
              <a:t>Click icon to add picture</a:t>
            </a:r>
            <a:endParaRPr lang="en-US" noProof="0" dirty="0"/>
          </a:p>
        </p:txBody>
      </p:sp>
      <p:sp>
        <p:nvSpPr>
          <p:cNvPr id="12" name="Picture Placeholder 11"/>
          <p:cNvSpPr>
            <a:spLocks noGrp="1"/>
          </p:cNvSpPr>
          <p:nvPr>
            <p:ph type="pic" sz="quarter" idx="14"/>
          </p:nvPr>
        </p:nvSpPr>
        <p:spPr>
          <a:xfrm>
            <a:off x="5962738" y="510541"/>
            <a:ext cx="3108960" cy="5760720"/>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6" name="Date Placeholder 3"/>
          <p:cNvSpPr>
            <a:spLocks noGrp="1"/>
          </p:cNvSpPr>
          <p:nvPr>
            <p:ph type="dt" sz="half" idx="15"/>
          </p:nvPr>
        </p:nvSpPr>
        <p:spPr/>
        <p:txBody>
          <a:bodyPr/>
          <a:lstStyle>
            <a:lvl1pPr>
              <a:defRPr/>
            </a:lvl1pPr>
          </a:lstStyle>
          <a:p>
            <a:pPr>
              <a:defRPr/>
            </a:pPr>
            <a:fld id="{F48EA435-80A3-4B9A-9143-09B676718A8E}" type="datetime1">
              <a:rPr lang="en-US"/>
              <a:pPr>
                <a:defRPr/>
              </a:pPr>
              <a:t>1/13/2019</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4D27D466-359E-464E-B4A7-26ECFCE1F9A6}" type="slidenum">
              <a:rPr lang="en-US" altLang="en-US"/>
              <a:pPr>
                <a:defRPr/>
              </a:pPr>
              <a:t>‹#›</a:t>
            </a:fld>
            <a:endParaRPr lang="en-US" altLang="en-US"/>
          </a:p>
        </p:txBody>
      </p:sp>
    </p:spTree>
    <p:extLst>
      <p:ext uri="{BB962C8B-B14F-4D97-AF65-F5344CB8AC3E}">
        <p14:creationId xmlns:p14="http://schemas.microsoft.com/office/powerpoint/2010/main" val="2015746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100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148923-2CF8-4634-830C-DC3166930AFC}" type="datetime1">
              <a:rPr lang="en-US"/>
              <a:pPr>
                <a:defRPr/>
              </a:pPr>
              <a:t>1/13/2019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367939-50F2-4393-BE26-B32972323CCD}" type="slidenum">
              <a:rPr lang="en-US" altLang="en-US"/>
              <a:pPr>
                <a:defRPr/>
              </a:pPr>
              <a:t>‹#›</a:t>
            </a:fld>
            <a:endParaRPr lang="en-US" altLang="en-US"/>
          </a:p>
        </p:txBody>
      </p:sp>
    </p:spTree>
    <p:extLst>
      <p:ext uri="{BB962C8B-B14F-4D97-AF65-F5344CB8AC3E}">
        <p14:creationId xmlns:p14="http://schemas.microsoft.com/office/powerpoint/2010/main" val="25923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009" y="365126"/>
            <a:ext cx="73463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009" y="1681163"/>
            <a:ext cx="4157173"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1009" y="2505075"/>
            <a:ext cx="4157173"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4173841"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4173841"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3977DA0-E445-4F03-BED9-DC64F85481F8}" type="datetime1">
              <a:rPr lang="en-US"/>
              <a:pPr>
                <a:defRPr/>
              </a:pPr>
              <a:t>1/13/2019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3FE0BA-602F-477B-BCF5-132D69E61632}" type="slidenum">
              <a:rPr lang="en-US" altLang="en-US"/>
              <a:pPr>
                <a:defRPr/>
              </a:pPr>
              <a:t>‹#›</a:t>
            </a:fld>
            <a:endParaRPr lang="en-US" altLang="en-US"/>
          </a:p>
        </p:txBody>
      </p:sp>
    </p:spTree>
    <p:extLst>
      <p:ext uri="{BB962C8B-B14F-4D97-AF65-F5344CB8AC3E}">
        <p14:creationId xmlns:p14="http://schemas.microsoft.com/office/powerpoint/2010/main" val="41125948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F8A19D9-E7D5-4752-9387-9953CA15F942}" type="datetime1">
              <a:rPr lang="en-US"/>
              <a:pPr>
                <a:defRPr/>
              </a:pPr>
              <a:t>1/13/2019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F8FE4A-11E4-49F1-B2DA-8652A501B9BF}" type="slidenum">
              <a:rPr lang="en-US" altLang="en-US"/>
              <a:pPr>
                <a:defRPr/>
              </a:pPr>
              <a:t>‹#›</a:t>
            </a:fld>
            <a:endParaRPr lang="en-US" altLang="en-US"/>
          </a:p>
        </p:txBody>
      </p:sp>
    </p:spTree>
    <p:extLst>
      <p:ext uri="{BB962C8B-B14F-4D97-AF65-F5344CB8AC3E}">
        <p14:creationId xmlns:p14="http://schemas.microsoft.com/office/powerpoint/2010/main" val="205166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1313" y="365125"/>
            <a:ext cx="73247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41313" y="1825625"/>
            <a:ext cx="84613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1313" y="63436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D5F74DF-2401-4AF8-A70B-BA99AB07A6D4}" type="datetime1">
              <a:rPr lang="en-US"/>
              <a:pPr>
                <a:defRPr/>
              </a:pPr>
              <a:t>1/13/2019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p:cNvSpPr>
            <a:spLocks noGrp="1"/>
          </p:cNvSpPr>
          <p:nvPr>
            <p:ph type="sldNum" sz="quarter" idx="4"/>
          </p:nvPr>
        </p:nvSpPr>
        <p:spPr>
          <a:xfrm>
            <a:off x="6745288"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F1579F6-9463-4418-9772-90DBAE6A51D1}" type="slidenum">
              <a:rPr lang="en-US" altLang="en-US"/>
              <a:pPr>
                <a:defRPr/>
              </a:pPr>
              <a:t>‹#›</a:t>
            </a:fld>
            <a:endParaRPr lang="en-US" altLang="en-US"/>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1489075"/>
            <a:ext cx="84613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9725" y="6245225"/>
            <a:ext cx="84613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862888" y="219075"/>
            <a:ext cx="93821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2" r:id="rId2"/>
    <p:sldLayoutId id="2147483878" r:id="rId3"/>
    <p:sldLayoutId id="2147483873" r:id="rId4"/>
    <p:sldLayoutId id="2147483879" r:id="rId5"/>
    <p:sldLayoutId id="2147483880" r:id="rId6"/>
    <p:sldLayoutId id="2147483874" r:id="rId7"/>
    <p:sldLayoutId id="2147483875" r:id="rId8"/>
    <p:sldLayoutId id="2147483876"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3200" b="1" kern="1200">
          <a:solidFill>
            <a:schemeClr val="tx1"/>
          </a:solidFill>
          <a:latin typeface="+mj-lt"/>
          <a:ea typeface="Open Sans Extrabold" panose="020B0906030804020204" pitchFamily="34" charset="0"/>
          <a:cs typeface="Open Sans Extrabold" panose="020B0906030804020204" pitchFamily="34" charset="0"/>
        </a:defRPr>
      </a:lvl1pPr>
      <a:lvl2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2pPr>
      <a:lvl3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3pPr>
      <a:lvl4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4pPr>
      <a:lvl5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5pPr>
      <a:lvl6pPr marL="4572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6pPr>
      <a:lvl7pPr marL="9144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7pPr>
      <a:lvl8pPr marL="13716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8pPr>
      <a:lvl9pPr marL="18288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9pPr>
    </p:titleStyle>
    <p:bodyStyle>
      <a:lvl1pPr marL="228600" indent="-228600" algn="l" rtl="0" eaLnBrk="0" fontAlgn="base" hangingPunct="0">
        <a:spcBef>
          <a:spcPts val="1000"/>
        </a:spcBef>
        <a:spcAft>
          <a:spcPct val="0"/>
        </a:spcAft>
        <a:buFont typeface="Wingdings" panose="05000000000000000000" pitchFamily="2" charset="2"/>
        <a:buChar char="§"/>
        <a:defRPr sz="2800" kern="1200">
          <a:solidFill>
            <a:srgbClr val="595A5C"/>
          </a:solidFill>
          <a:latin typeface="+mn-lt"/>
          <a:ea typeface="Open Sans" panose="020B0606030504020204" pitchFamily="34" charset="0"/>
          <a:cs typeface="Open Sans" panose="020B0606030504020204" pitchFamily="34" charset="0"/>
        </a:defRPr>
      </a:lvl1pPr>
      <a:lvl2pPr marL="685800" indent="-228600" algn="l" rtl="0" eaLnBrk="0" fontAlgn="base" hangingPunct="0">
        <a:spcBef>
          <a:spcPts val="500"/>
        </a:spcBef>
        <a:spcAft>
          <a:spcPct val="0"/>
        </a:spcAft>
        <a:buFont typeface="Arial" panose="020B0604020202020204" pitchFamily="34" charset="0"/>
        <a:buChar char="•"/>
        <a:defRPr sz="2400" kern="1200">
          <a:solidFill>
            <a:srgbClr val="595A5C"/>
          </a:solidFill>
          <a:latin typeface="+mn-lt"/>
          <a:ea typeface="Open Sans" panose="020B0606030504020204" pitchFamily="34" charset="0"/>
          <a:cs typeface="Open Sans" panose="020B0606030504020204" pitchFamily="34" charset="0"/>
        </a:defRPr>
      </a:lvl2pPr>
      <a:lvl3pPr marL="1143000" indent="-228600" algn="l" rtl="0" eaLnBrk="0" fontAlgn="base" hangingPunct="0">
        <a:spcBef>
          <a:spcPts val="500"/>
        </a:spcBef>
        <a:spcAft>
          <a:spcPct val="0"/>
        </a:spcAft>
        <a:buFont typeface="Courier New" panose="02070309020205020404" pitchFamily="49" charset="0"/>
        <a:buChar char="o"/>
        <a:defRPr sz="2000" kern="1200">
          <a:solidFill>
            <a:srgbClr val="595A5C"/>
          </a:solidFill>
          <a:latin typeface="+mn-lt"/>
          <a:ea typeface="Open Sans" panose="020B0606030504020204" pitchFamily="34" charset="0"/>
          <a:cs typeface="Open Sans" panose="020B0606030504020204" pitchFamily="34" charset="0"/>
        </a:defRPr>
      </a:lvl3pPr>
      <a:lvl4pPr marL="1600200" indent="-228600" algn="l" rtl="0" eaLnBrk="0" fontAlgn="base" hangingPunct="0">
        <a:spcBef>
          <a:spcPts val="500"/>
        </a:spcBef>
        <a:spcAft>
          <a:spcPct val="0"/>
        </a:spcAft>
        <a:buFont typeface="Wingdings" panose="05000000000000000000" pitchFamily="2" charset="2"/>
        <a:buChar char="ü"/>
        <a:defRPr kern="1200">
          <a:solidFill>
            <a:srgbClr val="595A5C"/>
          </a:solidFill>
          <a:latin typeface="+mn-lt"/>
          <a:ea typeface="Open Sans" panose="020B0606030504020204" pitchFamily="34" charset="0"/>
          <a:cs typeface="Open Sans" panose="020B0606030504020204" pitchFamily="34" charset="0"/>
        </a:defRPr>
      </a:lvl4pPr>
      <a:lvl5pPr marL="2057400" indent="-228600" algn="l" rtl="0" eaLnBrk="0" fontAlgn="base" hangingPunct="0">
        <a:spcBef>
          <a:spcPts val="500"/>
        </a:spcBef>
        <a:spcAft>
          <a:spcPct val="0"/>
        </a:spcAft>
        <a:buFont typeface="Open Sans" panose="020B0606030504020204" pitchFamily="34" charset="0"/>
        <a:buChar char="*"/>
        <a:defRPr kern="1200">
          <a:solidFill>
            <a:srgbClr val="595A5C"/>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nces.ed.gov/nationsreportcard/students"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hyperlink" Target="https://youtu.be/8drjkhe0iQ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0169AF-F34A-43B3-90C4-B9B409A3B879}" type="slidenum">
              <a:rPr lang="en-US" altLang="en-US" smtClean="0"/>
              <a:pPr>
                <a:defRPr/>
              </a:pPr>
              <a:t>1</a:t>
            </a:fld>
            <a:endParaRPr lang="en-US" altLang="en-US"/>
          </a:p>
        </p:txBody>
      </p:sp>
      <p:sp>
        <p:nvSpPr>
          <p:cNvPr id="5" name="Title 1"/>
          <p:cNvSpPr txBox="1">
            <a:spLocks/>
          </p:cNvSpPr>
          <p:nvPr/>
        </p:nvSpPr>
        <p:spPr>
          <a:xfrm>
            <a:off x="341313" y="365125"/>
            <a:ext cx="8350200" cy="1058863"/>
          </a:xfrm>
          <a:prstGeom prst="rect">
            <a:avLst/>
          </a:prstGeom>
        </p:spPr>
        <p:txBody>
          <a:bodyPr/>
          <a:lstStyle>
            <a:lvl1pPr algn="l" rtl="0" eaLnBrk="0" fontAlgn="base" hangingPunct="0">
              <a:lnSpc>
                <a:spcPct val="90000"/>
              </a:lnSpc>
              <a:spcBef>
                <a:spcPct val="0"/>
              </a:spcBef>
              <a:spcAft>
                <a:spcPct val="0"/>
              </a:spcAft>
              <a:defRPr sz="3200" b="1" kern="1200">
                <a:solidFill>
                  <a:schemeClr val="tx1"/>
                </a:solidFill>
                <a:latin typeface="+mj-lt"/>
                <a:ea typeface="Open Sans Extrabold" panose="020B0906030804020204" pitchFamily="34" charset="0"/>
                <a:cs typeface="Open Sans Extrabold" panose="020B0906030804020204" pitchFamily="34" charset="0"/>
              </a:defRPr>
            </a:lvl1pPr>
            <a:lvl2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2pPr>
            <a:lvl3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3pPr>
            <a:lvl4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4pPr>
            <a:lvl5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5pPr>
            <a:lvl6pPr marL="4572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6pPr>
            <a:lvl7pPr marL="9144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7pPr>
            <a:lvl8pPr marL="13716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8pPr>
            <a:lvl9pPr marL="18288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9pPr>
          </a:lstStyle>
          <a:p>
            <a:pPr defTabSz="914400" eaLnBrk="1" hangingPunct="1"/>
            <a:r>
              <a:rPr lang="en-US" altLang="en-US" dirty="0"/>
              <a:t>Before you use this presentation…</a:t>
            </a:r>
          </a:p>
        </p:txBody>
      </p:sp>
      <p:sp>
        <p:nvSpPr>
          <p:cNvPr id="6" name="Content Placeholder 2"/>
          <p:cNvSpPr txBox="1">
            <a:spLocks/>
          </p:cNvSpPr>
          <p:nvPr/>
        </p:nvSpPr>
        <p:spPr>
          <a:xfrm>
            <a:off x="341311" y="1423987"/>
            <a:ext cx="4541773" cy="5297487"/>
          </a:xfrm>
          <a:prstGeom prst="rect">
            <a:avLst/>
          </a:prstGeom>
        </p:spPr>
        <p:txBody>
          <a:bodyPr/>
          <a:lstStyle>
            <a:lvl1pPr marL="228600" indent="-228600" algn="l" rtl="0" eaLnBrk="0" fontAlgn="base" hangingPunct="0">
              <a:spcBef>
                <a:spcPts val="1000"/>
              </a:spcBef>
              <a:spcAft>
                <a:spcPct val="0"/>
              </a:spcAft>
              <a:buFont typeface="Wingdings" panose="05000000000000000000" pitchFamily="2" charset="2"/>
              <a:buChar char="§"/>
              <a:defRPr sz="2800" kern="1200">
                <a:solidFill>
                  <a:srgbClr val="595A5C"/>
                </a:solidFill>
                <a:latin typeface="+mn-lt"/>
                <a:ea typeface="Open Sans" panose="020B0606030504020204" pitchFamily="34" charset="0"/>
                <a:cs typeface="Open Sans" panose="020B0606030504020204" pitchFamily="34" charset="0"/>
              </a:defRPr>
            </a:lvl1pPr>
            <a:lvl2pPr marL="685800" indent="-228600" algn="l" rtl="0" eaLnBrk="0" fontAlgn="base" hangingPunct="0">
              <a:spcBef>
                <a:spcPts val="500"/>
              </a:spcBef>
              <a:spcAft>
                <a:spcPct val="0"/>
              </a:spcAft>
              <a:buFont typeface="Arial" panose="020B0604020202020204" pitchFamily="34" charset="0"/>
              <a:buChar char="•"/>
              <a:defRPr sz="2400" kern="1200">
                <a:solidFill>
                  <a:srgbClr val="595A5C"/>
                </a:solidFill>
                <a:latin typeface="+mn-lt"/>
                <a:ea typeface="Open Sans" panose="020B0606030504020204" pitchFamily="34" charset="0"/>
                <a:cs typeface="Open Sans" panose="020B0606030504020204" pitchFamily="34" charset="0"/>
              </a:defRPr>
            </a:lvl2pPr>
            <a:lvl3pPr marL="1143000" indent="-228600" algn="l" rtl="0" eaLnBrk="0" fontAlgn="base" hangingPunct="0">
              <a:spcBef>
                <a:spcPts val="500"/>
              </a:spcBef>
              <a:spcAft>
                <a:spcPct val="0"/>
              </a:spcAft>
              <a:buFont typeface="Courier New" panose="02070309020205020404" pitchFamily="49" charset="0"/>
              <a:buChar char="o"/>
              <a:defRPr sz="2000" kern="1200">
                <a:solidFill>
                  <a:srgbClr val="595A5C"/>
                </a:solidFill>
                <a:latin typeface="+mn-lt"/>
                <a:ea typeface="Open Sans" panose="020B0606030504020204" pitchFamily="34" charset="0"/>
                <a:cs typeface="Open Sans" panose="020B0606030504020204" pitchFamily="34" charset="0"/>
              </a:defRPr>
            </a:lvl3pPr>
            <a:lvl4pPr marL="1600200" indent="-228600" algn="l" rtl="0" eaLnBrk="0" fontAlgn="base" hangingPunct="0">
              <a:spcBef>
                <a:spcPts val="500"/>
              </a:spcBef>
              <a:spcAft>
                <a:spcPct val="0"/>
              </a:spcAft>
              <a:buFont typeface="Wingdings" panose="05000000000000000000" pitchFamily="2" charset="2"/>
              <a:buChar char="ü"/>
              <a:defRPr kern="1200">
                <a:solidFill>
                  <a:srgbClr val="595A5C"/>
                </a:solidFill>
                <a:latin typeface="+mn-lt"/>
                <a:ea typeface="Open Sans" panose="020B0606030504020204" pitchFamily="34" charset="0"/>
                <a:cs typeface="Open Sans" panose="020B0606030504020204" pitchFamily="34" charset="0"/>
              </a:defRPr>
            </a:lvl4pPr>
            <a:lvl5pPr marL="2057400" indent="-228600" algn="l" rtl="0" eaLnBrk="0" fontAlgn="base" hangingPunct="0">
              <a:spcBef>
                <a:spcPts val="500"/>
              </a:spcBef>
              <a:spcAft>
                <a:spcPct val="0"/>
              </a:spcAft>
              <a:buFont typeface="Open Sans" panose="020B0606030504020204" pitchFamily="34" charset="0"/>
              <a:buChar char="*"/>
              <a:defRPr kern="1200">
                <a:solidFill>
                  <a:srgbClr val="595A5C"/>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defTabSz="914400" eaLnBrk="1" hangingPunct="1">
              <a:spcBef>
                <a:spcPts val="4200"/>
              </a:spcBef>
              <a:buFont typeface="+mj-lt"/>
              <a:buAutoNum type="arabicPeriod"/>
            </a:pPr>
            <a:r>
              <a:rPr lang="en-US" altLang="en-US" dirty="0">
                <a:cs typeface="Times New Roman" panose="02020603050405020304" pitchFamily="18" charset="0"/>
              </a:rPr>
              <a:t>Insert your </a:t>
            </a:r>
            <a:r>
              <a:rPr lang="en-US" altLang="en-US" b="1" dirty="0">
                <a:solidFill>
                  <a:schemeClr val="tx1"/>
                </a:solidFill>
                <a:cs typeface="Times New Roman" panose="02020603050405020304" pitchFamily="18" charset="0"/>
              </a:rPr>
              <a:t>school name </a:t>
            </a:r>
            <a:r>
              <a:rPr lang="en-US" altLang="en-US" dirty="0">
                <a:cs typeface="Times New Roman" panose="02020603050405020304" pitchFamily="18" charset="0"/>
              </a:rPr>
              <a:t>on </a:t>
            </a:r>
            <a:r>
              <a:rPr lang="en-US" altLang="en-US" b="1" dirty="0">
                <a:solidFill>
                  <a:schemeClr val="tx1"/>
                </a:solidFill>
                <a:cs typeface="Times New Roman" panose="02020603050405020304" pitchFamily="18" charset="0"/>
              </a:rPr>
              <a:t>slide #2.</a:t>
            </a:r>
          </a:p>
          <a:p>
            <a:pPr marL="514350" indent="-514350" defTabSz="914400" eaLnBrk="1" hangingPunct="1">
              <a:spcBef>
                <a:spcPts val="4200"/>
              </a:spcBef>
              <a:buFont typeface="+mj-lt"/>
              <a:buAutoNum type="arabicPeriod"/>
            </a:pPr>
            <a:r>
              <a:rPr lang="en-US" altLang="en-US" dirty="0">
                <a:cs typeface="Times New Roman" panose="02020603050405020304" pitchFamily="18" charset="0"/>
              </a:rPr>
              <a:t>Include the </a:t>
            </a:r>
            <a:r>
              <a:rPr lang="en-US" altLang="en-US" b="1" dirty="0">
                <a:solidFill>
                  <a:schemeClr val="tx1"/>
                </a:solidFill>
                <a:cs typeface="Times New Roman" panose="02020603050405020304" pitchFamily="18" charset="0"/>
              </a:rPr>
              <a:t>assessment date </a:t>
            </a:r>
            <a:r>
              <a:rPr lang="en-US" altLang="en-US" dirty="0">
                <a:cs typeface="Times New Roman" panose="02020603050405020304" pitchFamily="18" charset="0"/>
              </a:rPr>
              <a:t>on </a:t>
            </a:r>
            <a:r>
              <a:rPr lang="en-US" altLang="en-US" b="1" dirty="0">
                <a:solidFill>
                  <a:schemeClr val="tx1"/>
                </a:solidFill>
                <a:cs typeface="Times New Roman" panose="02020603050405020304" pitchFamily="18" charset="0"/>
              </a:rPr>
              <a:t>slide #13</a:t>
            </a:r>
            <a:r>
              <a:rPr lang="en-US" altLang="en-US" dirty="0">
                <a:cs typeface="Times New Roman" panose="02020603050405020304" pitchFamily="18" charset="0"/>
              </a:rPr>
              <a:t>.</a:t>
            </a:r>
          </a:p>
          <a:p>
            <a:pPr marL="514350" indent="-514350" defTabSz="914400" eaLnBrk="1" hangingPunct="1">
              <a:spcBef>
                <a:spcPts val="4200"/>
              </a:spcBef>
              <a:buFont typeface="+mj-lt"/>
              <a:buAutoNum type="arabicPeriod"/>
            </a:pPr>
            <a:r>
              <a:rPr lang="en-US" altLang="en-US" dirty="0">
                <a:cs typeface="Times New Roman" panose="02020603050405020304" pitchFamily="18" charset="0"/>
              </a:rPr>
              <a:t>Insert your </a:t>
            </a:r>
            <a:r>
              <a:rPr lang="en-US" altLang="en-US" b="1" dirty="0">
                <a:solidFill>
                  <a:schemeClr val="tx1"/>
                </a:solidFill>
                <a:cs typeface="Times New Roman" panose="02020603050405020304" pitchFamily="18" charset="0"/>
              </a:rPr>
              <a:t>school name </a:t>
            </a:r>
            <a:r>
              <a:rPr lang="en-US" altLang="en-US" dirty="0">
                <a:cs typeface="Times New Roman" panose="02020603050405020304" pitchFamily="18" charset="0"/>
              </a:rPr>
              <a:t>on </a:t>
            </a:r>
            <a:r>
              <a:rPr lang="en-US" altLang="en-US" b="1" dirty="0">
                <a:solidFill>
                  <a:schemeClr val="tx1"/>
                </a:solidFill>
                <a:cs typeface="Times New Roman" panose="02020603050405020304" pitchFamily="18" charset="0"/>
              </a:rPr>
              <a:t>slide #15</a:t>
            </a:r>
            <a:r>
              <a:rPr lang="en-US" altLang="en-US" dirty="0">
                <a:cs typeface="Times New Roman" panose="02020603050405020304" pitchFamily="18" charset="0"/>
              </a:rPr>
              <a:t>.</a:t>
            </a:r>
          </a:p>
          <a:p>
            <a:pPr marL="514350" indent="-514350" defTabSz="914400" eaLnBrk="1" hangingPunct="1">
              <a:spcBef>
                <a:spcPts val="4200"/>
              </a:spcBef>
              <a:buFont typeface="+mj-lt"/>
              <a:buAutoNum type="arabicPeriod"/>
            </a:pPr>
            <a:r>
              <a:rPr lang="en-US" altLang="en-US" dirty="0">
                <a:cs typeface="Times New Roman" panose="02020603050405020304" pitchFamily="18" charset="0"/>
              </a:rPr>
              <a:t>Delete this slide after making the above updates.</a:t>
            </a:r>
          </a:p>
        </p:txBody>
      </p:sp>
      <p:grpSp>
        <p:nvGrpSpPr>
          <p:cNvPr id="21" name="Group 20"/>
          <p:cNvGrpSpPr/>
          <p:nvPr/>
        </p:nvGrpSpPr>
        <p:grpSpPr>
          <a:xfrm>
            <a:off x="4883084" y="1037643"/>
            <a:ext cx="3351973" cy="1645920"/>
            <a:chOff x="6438340" y="864109"/>
            <a:chExt cx="3351973" cy="1645920"/>
          </a:xfrm>
        </p:grpSpPr>
        <p:pic>
          <p:nvPicPr>
            <p:cNvPr id="7" name="Picture 6"/>
            <p:cNvPicPr>
              <a:picLocks noChangeAspect="1"/>
            </p:cNvPicPr>
            <p:nvPr/>
          </p:nvPicPr>
          <p:blipFill>
            <a:blip r:embed="rId2"/>
            <a:stretch>
              <a:fillRect/>
            </a:stretch>
          </p:blipFill>
          <p:spPr>
            <a:xfrm>
              <a:off x="7592714" y="864109"/>
              <a:ext cx="2197599" cy="16459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438340" y="1523129"/>
              <a:ext cx="1154374" cy="338554"/>
            </a:xfrm>
            <a:prstGeom prst="rect">
              <a:avLst/>
            </a:prstGeom>
            <a:solidFill>
              <a:schemeClr val="accent2"/>
            </a:solidFill>
          </p:spPr>
          <p:txBody>
            <a:bodyPr wrap="square" rtlCol="0">
              <a:spAutoFit/>
            </a:bodyPr>
            <a:lstStyle/>
            <a:p>
              <a:pPr algn="ctr"/>
              <a:r>
                <a:rPr lang="en-US" sz="1600" dirty="0"/>
                <a:t>Slide #2</a:t>
              </a:r>
            </a:p>
          </p:txBody>
        </p:sp>
      </p:grpSp>
      <p:grpSp>
        <p:nvGrpSpPr>
          <p:cNvPr id="22" name="Group 21"/>
          <p:cNvGrpSpPr/>
          <p:nvPr/>
        </p:nvGrpSpPr>
        <p:grpSpPr>
          <a:xfrm>
            <a:off x="4873185" y="2929766"/>
            <a:ext cx="3361872" cy="1645920"/>
            <a:chOff x="5069301" y="3190254"/>
            <a:chExt cx="3361872" cy="1645920"/>
          </a:xfrm>
        </p:grpSpPr>
        <p:pic>
          <p:nvPicPr>
            <p:cNvPr id="10" name="Picture 9"/>
            <p:cNvPicPr>
              <a:picLocks noChangeAspect="1"/>
            </p:cNvPicPr>
            <p:nvPr/>
          </p:nvPicPr>
          <p:blipFill>
            <a:blip r:embed="rId3"/>
            <a:stretch>
              <a:fillRect/>
            </a:stretch>
          </p:blipFill>
          <p:spPr>
            <a:xfrm>
              <a:off x="6225915" y="3190254"/>
              <a:ext cx="2205258" cy="164592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069301" y="3843937"/>
              <a:ext cx="1154374" cy="338554"/>
            </a:xfrm>
            <a:prstGeom prst="rect">
              <a:avLst/>
            </a:prstGeom>
            <a:solidFill>
              <a:schemeClr val="accent2"/>
            </a:solidFill>
          </p:spPr>
          <p:txBody>
            <a:bodyPr wrap="square" rtlCol="0">
              <a:spAutoFit/>
            </a:bodyPr>
            <a:lstStyle/>
            <a:p>
              <a:pPr algn="ctr"/>
              <a:r>
                <a:rPr lang="en-US" sz="1600" dirty="0"/>
                <a:t>Slide #13</a:t>
              </a:r>
            </a:p>
          </p:txBody>
        </p:sp>
      </p:grpSp>
      <p:grpSp>
        <p:nvGrpSpPr>
          <p:cNvPr id="23" name="Group 22"/>
          <p:cNvGrpSpPr/>
          <p:nvPr/>
        </p:nvGrpSpPr>
        <p:grpSpPr>
          <a:xfrm>
            <a:off x="4886123" y="4845465"/>
            <a:ext cx="3348934" cy="1645920"/>
            <a:chOff x="5082239" y="5075555"/>
            <a:chExt cx="3348934" cy="1645920"/>
          </a:xfrm>
        </p:grpSpPr>
        <p:pic>
          <p:nvPicPr>
            <p:cNvPr id="18" name="Picture 17"/>
            <p:cNvPicPr>
              <a:picLocks noChangeAspect="1"/>
            </p:cNvPicPr>
            <p:nvPr/>
          </p:nvPicPr>
          <p:blipFill>
            <a:blip r:embed="rId4"/>
            <a:stretch>
              <a:fillRect/>
            </a:stretch>
          </p:blipFill>
          <p:spPr>
            <a:xfrm>
              <a:off x="6236613" y="5075555"/>
              <a:ext cx="2194560" cy="164592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5082239" y="5729238"/>
              <a:ext cx="1154374" cy="338554"/>
            </a:xfrm>
            <a:prstGeom prst="rect">
              <a:avLst/>
            </a:prstGeom>
            <a:solidFill>
              <a:schemeClr val="accent2"/>
            </a:solidFill>
          </p:spPr>
          <p:txBody>
            <a:bodyPr wrap="square" rtlCol="0">
              <a:spAutoFit/>
            </a:bodyPr>
            <a:lstStyle/>
            <a:p>
              <a:pPr algn="ctr"/>
              <a:r>
                <a:rPr lang="en-US" sz="1600" dirty="0"/>
                <a:t>Slide #15</a:t>
              </a:r>
            </a:p>
          </p:txBody>
        </p:sp>
      </p:grpSp>
    </p:spTree>
    <p:extLst>
      <p:ext uri="{BB962C8B-B14F-4D97-AF65-F5344CB8AC3E}">
        <p14:creationId xmlns:p14="http://schemas.microsoft.com/office/powerpoint/2010/main" val="178393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Sample Science Question</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B9DCE00D-116A-4596-AEC5-6D4EDB15047D}"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10</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33" name="TextBox 32"/>
          <p:cNvSpPr txBox="1"/>
          <p:nvPr/>
        </p:nvSpPr>
        <p:spPr>
          <a:xfrm>
            <a:off x="4351533" y="5069634"/>
            <a:ext cx="4061146" cy="9233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fontAlgn="auto" hangingPunct="1">
              <a:spcBef>
                <a:spcPts val="0"/>
              </a:spcBef>
              <a:spcAft>
                <a:spcPts val="0"/>
              </a:spcAft>
              <a:defRPr/>
            </a:pPr>
            <a:r>
              <a:rPr lang="en-US" kern="0" dirty="0">
                <a:solidFill>
                  <a:srgbClr val="001871"/>
                </a:solidFill>
                <a:latin typeface="Verdana" panose="020B0604030504040204" pitchFamily="34" charset="0"/>
                <a:ea typeface="Verdana" panose="020B0604030504040204" pitchFamily="34" charset="0"/>
                <a:cs typeface="Verdana" panose="020B0604030504040204" pitchFamily="34" charset="0"/>
              </a:rPr>
              <a:t>25% of students selected </a:t>
            </a:r>
            <a:r>
              <a:rPr lang="en-US" b="1" kern="0" dirty="0">
                <a:solidFill>
                  <a:srgbClr val="001871"/>
                </a:solidFill>
                <a:latin typeface="Verdana" panose="020B0604030504040204" pitchFamily="34" charset="0"/>
                <a:ea typeface="Verdana" panose="020B0604030504040204" pitchFamily="34" charset="0"/>
                <a:cs typeface="Verdana" panose="020B0604030504040204" pitchFamily="34" charset="0"/>
              </a:rPr>
              <a:t>C</a:t>
            </a:r>
            <a:r>
              <a:rPr lang="en-US" kern="0" dirty="0">
                <a:solidFill>
                  <a:srgbClr val="001871"/>
                </a:solidFill>
                <a:latin typeface="Verdana" panose="020B0604030504040204" pitchFamily="34" charset="0"/>
                <a:ea typeface="Verdana" panose="020B0604030504040204" pitchFamily="34" charset="0"/>
                <a:cs typeface="Verdana" panose="020B0604030504040204" pitchFamily="34" charset="0"/>
              </a:rPr>
              <a:t>, the correct answer to this question during the 2011 assessment.</a:t>
            </a:r>
          </a:p>
        </p:txBody>
      </p:sp>
      <p:sp>
        <p:nvSpPr>
          <p:cNvPr id="12" name="Rectangle 11"/>
          <p:cNvSpPr/>
          <p:nvPr/>
        </p:nvSpPr>
        <p:spPr>
          <a:xfrm>
            <a:off x="392283" y="1514844"/>
            <a:ext cx="3443360" cy="738664"/>
          </a:xfrm>
          <a:prstGeom prst="rect">
            <a:avLst/>
          </a:prstGeom>
        </p:spPr>
        <p:txBody>
          <a:bodyPr wrap="square">
            <a:spAutoFit/>
          </a:bodyPr>
          <a:lstStyle/>
          <a:p>
            <a:r>
              <a:rPr lang="en-US" sz="1400" b="0" i="0" dirty="0">
                <a:solidFill>
                  <a:srgbClr val="000000"/>
                </a:solidFill>
                <a:effectLst/>
              </a:rPr>
              <a:t>The diagram below shows the movement of the Pacific and North American plates along the San Andreas fault located in California.</a:t>
            </a:r>
            <a:endParaRPr lang="en-US" sz="1400" dirty="0"/>
          </a:p>
        </p:txBody>
      </p:sp>
      <p:pic>
        <p:nvPicPr>
          <p:cNvPr id="14" name="Picture 2" descr="Image of the map of California. Near the coastline on the map is drawn a dotted line labeled San Andreas Fault. To the left of the fault line is labeled Pacific Plate; to the right is labeled North American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79" y="2330517"/>
            <a:ext cx="3108960" cy="33385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2283" y="5708154"/>
            <a:ext cx="3578352" cy="584775"/>
          </a:xfrm>
          <a:prstGeom prst="rect">
            <a:avLst/>
          </a:prstGeom>
        </p:spPr>
        <p:txBody>
          <a:bodyPr wrap="square">
            <a:spAutoFit/>
          </a:bodyPr>
          <a:lstStyle/>
          <a:p>
            <a:r>
              <a:rPr lang="en-US" sz="1600" b="0" i="0" dirty="0">
                <a:solidFill>
                  <a:srgbClr val="000000"/>
                </a:solidFill>
                <a:effectLst/>
              </a:rPr>
              <a:t>Why do earthquakes occur near the San Andreas fault?</a:t>
            </a:r>
            <a:endParaRPr lang="en-US" sz="1600" dirty="0"/>
          </a:p>
        </p:txBody>
      </p:sp>
      <p:grpSp>
        <p:nvGrpSpPr>
          <p:cNvPr id="19" name="Group 18"/>
          <p:cNvGrpSpPr/>
          <p:nvPr/>
        </p:nvGrpSpPr>
        <p:grpSpPr>
          <a:xfrm>
            <a:off x="4338570" y="1688040"/>
            <a:ext cx="4416552" cy="3135456"/>
            <a:chOff x="7172235" y="1712582"/>
            <a:chExt cx="5186284" cy="2505542"/>
          </a:xfrm>
        </p:grpSpPr>
        <p:sp>
          <p:nvSpPr>
            <p:cNvPr id="20" name="Oval 19"/>
            <p:cNvSpPr/>
            <p:nvPr/>
          </p:nvSpPr>
          <p:spPr bwMode="auto">
            <a:xfrm>
              <a:off x="7172235" y="2366159"/>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B</a:t>
              </a:r>
            </a:p>
          </p:txBody>
        </p:sp>
        <p:sp>
          <p:nvSpPr>
            <p:cNvPr id="22" name="Oval 21"/>
            <p:cNvSpPr/>
            <p:nvPr/>
          </p:nvSpPr>
          <p:spPr bwMode="auto">
            <a:xfrm>
              <a:off x="7187457" y="2976529"/>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a:t>
              </a:r>
            </a:p>
          </p:txBody>
        </p:sp>
        <p:sp>
          <p:nvSpPr>
            <p:cNvPr id="23" name="Oval 22"/>
            <p:cNvSpPr/>
            <p:nvPr/>
          </p:nvSpPr>
          <p:spPr bwMode="auto">
            <a:xfrm>
              <a:off x="7187457" y="3626916"/>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D</a:t>
              </a:r>
            </a:p>
          </p:txBody>
        </p:sp>
        <p:grpSp>
          <p:nvGrpSpPr>
            <p:cNvPr id="24" name="Group 23"/>
            <p:cNvGrpSpPr/>
            <p:nvPr/>
          </p:nvGrpSpPr>
          <p:grpSpPr>
            <a:xfrm>
              <a:off x="7187457" y="1712582"/>
              <a:ext cx="5171062" cy="467293"/>
              <a:chOff x="7044562" y="1597317"/>
              <a:chExt cx="5171062" cy="402932"/>
            </a:xfrm>
          </p:grpSpPr>
          <p:sp>
            <p:nvSpPr>
              <p:cNvPr id="29" name="Oval 28"/>
              <p:cNvSpPr/>
              <p:nvPr/>
            </p:nvSpPr>
            <p:spPr bwMode="auto">
              <a:xfrm>
                <a:off x="7044562" y="1598367"/>
                <a:ext cx="476219" cy="260191"/>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30" name="TextBox 29"/>
              <p:cNvSpPr txBox="1"/>
              <p:nvPr/>
            </p:nvSpPr>
            <p:spPr>
              <a:xfrm>
                <a:off x="7852746" y="1597317"/>
                <a:ext cx="4362878" cy="4029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1871"/>
                    </a:solidFill>
                    <a:effectLst/>
                    <a:uLnTx/>
                    <a:uFillTx/>
                    <a:latin typeface="Verdana" panose="020B0604030504040204" pitchFamily="34" charset="0"/>
                    <a:ea typeface="Verdana" panose="020B0604030504040204" pitchFamily="34" charset="0"/>
                    <a:cs typeface="Verdana" panose="020B0604030504040204" pitchFamily="34" charset="0"/>
                  </a:rPr>
                  <a:t>One plate slowly pushes the other plate up.</a:t>
                </a:r>
                <a:endParaRPr kumimoji="0" lang="en-US" sz="2400" b="0" i="0" u="none" strike="noStrike" kern="0" cap="none" spc="0" normalizeH="0" baseline="0" noProof="0" dirty="0">
                  <a:ln>
                    <a:noFill/>
                  </a:ln>
                  <a:solidFill>
                    <a:srgbClr val="0018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25" name="TextBox 24"/>
            <p:cNvSpPr txBox="1"/>
            <p:nvPr/>
          </p:nvSpPr>
          <p:spPr>
            <a:xfrm>
              <a:off x="7896702" y="2334208"/>
              <a:ext cx="4228790" cy="4672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trench is created as one plate slides under the other plate.</a:t>
              </a:r>
            </a:p>
          </p:txBody>
        </p:sp>
        <p:sp>
          <p:nvSpPr>
            <p:cNvPr id="26" name="TextBox 25"/>
            <p:cNvSpPr txBox="1"/>
            <p:nvPr/>
          </p:nvSpPr>
          <p:spPr>
            <a:xfrm>
              <a:off x="7949844" y="2856003"/>
              <a:ext cx="3754323" cy="6640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Portions of the plates get stuck and then suddenly loosen and move.</a:t>
              </a:r>
            </a:p>
          </p:txBody>
        </p:sp>
        <p:sp>
          <p:nvSpPr>
            <p:cNvPr id="28" name="TextBox 27"/>
            <p:cNvSpPr txBox="1"/>
            <p:nvPr/>
          </p:nvSpPr>
          <p:spPr>
            <a:xfrm>
              <a:off x="7934482" y="3554075"/>
              <a:ext cx="4021911" cy="6640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One plate pushes hard enough to reverse the motion of the other plate.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Hands-on Science Tasks</a:t>
            </a:r>
          </a:p>
        </p:txBody>
      </p:sp>
      <p:sp>
        <p:nvSpPr>
          <p:cNvPr id="20483" name="Content Placeholder 2"/>
          <p:cNvSpPr>
            <a:spLocks noGrp="1"/>
          </p:cNvSpPr>
          <p:nvPr>
            <p:ph idx="1"/>
          </p:nvPr>
        </p:nvSpPr>
        <p:spPr>
          <a:xfrm>
            <a:off x="341313" y="1825625"/>
            <a:ext cx="4560887" cy="4351338"/>
          </a:xfrm>
        </p:spPr>
        <p:txBody>
          <a:bodyPr/>
          <a:lstStyle/>
          <a:p>
            <a:r>
              <a:rPr lang="en-US" altLang="en-US"/>
              <a:t>Students selected for the science assessment will use a kit to perform experiments, and will use tablets to enter their observations.</a:t>
            </a:r>
          </a:p>
        </p:txBody>
      </p:sp>
      <p:sp>
        <p:nvSpPr>
          <p:cNvPr id="4" name="Slide Number Placeholder 3"/>
          <p:cNvSpPr>
            <a:spLocks noGrp="1"/>
          </p:cNvSpPr>
          <p:nvPr>
            <p:ph type="sldNum" sz="quarter" idx="12"/>
          </p:nvPr>
        </p:nvSpPr>
        <p:spPr/>
        <p:txBody>
          <a:bodyPr/>
          <a:lstStyle/>
          <a:p>
            <a:pPr>
              <a:defRPr/>
            </a:pPr>
            <a:fld id="{D48B03F2-B253-479C-9D21-D7C4717CCFE7}" type="slidenum">
              <a:rPr lang="en-US" altLang="en-US" smtClean="0"/>
              <a:pPr>
                <a:defRPr/>
              </a:pPr>
              <a:t>11</a:t>
            </a:fld>
            <a:endParaRPr lang="en-US" altLang="en-US"/>
          </a:p>
        </p:txBody>
      </p:sp>
      <p:pic>
        <p:nvPicPr>
          <p:cNvPr id="3" name="Picture 2"/>
          <p:cNvPicPr>
            <a:picLocks noChangeAspect="1"/>
          </p:cNvPicPr>
          <p:nvPr/>
        </p:nvPicPr>
        <p:blipFill>
          <a:blip r:embed="rId2"/>
          <a:stretch>
            <a:fillRect/>
          </a:stretch>
        </p:blipFill>
        <p:spPr>
          <a:xfrm>
            <a:off x="5118100" y="1974850"/>
            <a:ext cx="3657600" cy="25479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How should I prepare for NAEP?</a:t>
            </a:r>
          </a:p>
        </p:txBody>
      </p:sp>
      <p:sp>
        <p:nvSpPr>
          <p:cNvPr id="21507" name="Content Placeholder 2"/>
          <p:cNvSpPr>
            <a:spLocks noGrp="1"/>
          </p:cNvSpPr>
          <p:nvPr>
            <p:ph idx="1"/>
          </p:nvPr>
        </p:nvSpPr>
        <p:spPr/>
        <p:txBody>
          <a:bodyPr/>
          <a:lstStyle/>
          <a:p>
            <a:pPr eaLnBrk="1" hangingPunct="1"/>
            <a:r>
              <a:rPr lang="en-US" altLang="en-US">
                <a:cs typeface="Times New Roman" panose="02020603050405020304" pitchFamily="18" charset="0"/>
              </a:rPr>
              <a:t>Good news! </a:t>
            </a:r>
            <a:r>
              <a:rPr lang="en-US" altLang="en-US" b="1">
                <a:solidFill>
                  <a:schemeClr val="tx1"/>
                </a:solidFill>
                <a:cs typeface="Times New Roman" panose="02020603050405020304" pitchFamily="18" charset="0"/>
              </a:rPr>
              <a:t>You don’t have to study</a:t>
            </a:r>
            <a:r>
              <a:rPr lang="en-US" altLang="en-US">
                <a:solidFill>
                  <a:schemeClr val="tx1"/>
                </a:solidFill>
                <a:cs typeface="Times New Roman" panose="02020603050405020304" pitchFamily="18" charset="0"/>
              </a:rPr>
              <a:t>.</a:t>
            </a:r>
            <a:r>
              <a:rPr lang="en-US" altLang="en-US">
                <a:solidFill>
                  <a:schemeClr val="tx2"/>
                </a:solidFill>
                <a:cs typeface="Times New Roman" panose="02020603050405020304" pitchFamily="18" charset="0"/>
              </a:rPr>
              <a:t> </a:t>
            </a:r>
          </a:p>
          <a:p>
            <a:pPr eaLnBrk="1" hangingPunct="1"/>
            <a:r>
              <a:rPr lang="en-US" altLang="en-US">
                <a:cs typeface="Times New Roman" panose="02020603050405020304" pitchFamily="18" charset="0"/>
              </a:rPr>
              <a:t>You can skip any questions on the test, we just ask that you </a:t>
            </a:r>
            <a:r>
              <a:rPr lang="en-US" altLang="en-US" b="1">
                <a:solidFill>
                  <a:schemeClr val="tx1"/>
                </a:solidFill>
                <a:cs typeface="Times New Roman" panose="02020603050405020304" pitchFamily="18" charset="0"/>
              </a:rPr>
              <a:t>try your best </a:t>
            </a:r>
            <a:r>
              <a:rPr lang="en-US" altLang="en-US">
                <a:cs typeface="Times New Roman" panose="02020603050405020304" pitchFamily="18" charset="0"/>
              </a:rPr>
              <a:t>to answer each question.</a:t>
            </a:r>
          </a:p>
          <a:p>
            <a:pPr eaLnBrk="1" hangingPunct="1"/>
            <a:r>
              <a:rPr lang="en-US" altLang="en-US">
                <a:cs typeface="Times New Roman" panose="02020603050405020304" pitchFamily="18" charset="0"/>
              </a:rPr>
              <a:t>Your scores will be anonymous, and </a:t>
            </a:r>
            <a:r>
              <a:rPr lang="en-US" altLang="en-US" b="1">
                <a:solidFill>
                  <a:schemeClr val="tx1"/>
                </a:solidFill>
                <a:cs typeface="Times New Roman" panose="02020603050405020304" pitchFamily="18" charset="0"/>
              </a:rPr>
              <a:t>will not affect your grades</a:t>
            </a:r>
            <a:r>
              <a:rPr lang="en-US" altLang="en-US">
                <a:cs typeface="Times New Roman" panose="02020603050405020304" pitchFamily="18" charset="0"/>
              </a:rPr>
              <a:t> or academic record in any way.</a:t>
            </a:r>
          </a:p>
          <a:p>
            <a:pPr eaLnBrk="1" hangingPunct="1"/>
            <a:r>
              <a:rPr lang="en-US" altLang="en-US">
                <a:cs typeface="Times New Roman" panose="02020603050405020304" pitchFamily="18" charset="0"/>
              </a:rPr>
              <a:t>Your scores will be combined with other students’ scores to show what seniors know about the subject areas across the nation.</a:t>
            </a:r>
          </a:p>
          <a:p>
            <a:pPr eaLnBrk="1" hangingPunct="1"/>
            <a:endParaRPr lang="en-US" altLang="en-US">
              <a:cs typeface="Times New Roman" panose="02020603050405020304" pitchFamily="18"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BC2F8938-913D-4297-B12F-D38AFA927AD3}"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12</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What should I expect?</a:t>
            </a:r>
          </a:p>
        </p:txBody>
      </p:sp>
      <p:sp>
        <p:nvSpPr>
          <p:cNvPr id="2" name="Content Placeholder 1"/>
          <p:cNvSpPr>
            <a:spLocks noGrp="1"/>
          </p:cNvSpPr>
          <p:nvPr>
            <p:ph idx="1"/>
          </p:nvPr>
        </p:nvSpPr>
        <p:spPr>
          <a:xfrm>
            <a:off x="341313" y="1825625"/>
            <a:ext cx="4849812" cy="4351338"/>
          </a:xfrm>
        </p:spPr>
        <p:txBody>
          <a:bodyPr rtlCol="0">
            <a:normAutofit/>
          </a:bodyPr>
          <a:lstStyle/>
          <a:p>
            <a:pPr eaLnBrk="1" fontAlgn="auto" hangingPunct="1">
              <a:spcAft>
                <a:spcPts val="0"/>
              </a:spcAft>
              <a:defRPr/>
            </a:pPr>
            <a:r>
              <a:rPr lang="en-US" dirty="0">
                <a:solidFill>
                  <a:schemeClr val="accent3">
                    <a:lumMod val="75000"/>
                  </a:schemeClr>
                </a:solidFill>
              </a:rPr>
              <a:t>Testing takes place on </a:t>
            </a:r>
            <a:r>
              <a:rPr lang="en-US" b="1" dirty="0">
                <a:solidFill>
                  <a:schemeClr val="tx1"/>
                </a:solidFill>
              </a:rPr>
              <a:t>February 26,2019</a:t>
            </a:r>
            <a:r>
              <a:rPr lang="en-US" dirty="0">
                <a:solidFill>
                  <a:schemeClr val="accent3">
                    <a:lumMod val="75000"/>
                  </a:schemeClr>
                </a:solidFill>
              </a:rPr>
              <a:t>, and will take about 120 minutes.</a:t>
            </a:r>
          </a:p>
          <a:p>
            <a:pPr eaLnBrk="1" fontAlgn="auto" hangingPunct="1">
              <a:spcAft>
                <a:spcPts val="0"/>
              </a:spcAft>
              <a:defRPr/>
            </a:pPr>
            <a:r>
              <a:rPr lang="en-US" dirty="0">
                <a:solidFill>
                  <a:schemeClr val="accent3">
                    <a:lumMod val="75000"/>
                  </a:schemeClr>
                </a:solidFill>
              </a:rPr>
              <a:t>We will call you out of class that day.</a:t>
            </a:r>
          </a:p>
          <a:p>
            <a:pPr eaLnBrk="1" fontAlgn="auto" hangingPunct="1">
              <a:spcAft>
                <a:spcPts val="0"/>
              </a:spcAft>
              <a:defRPr/>
            </a:pPr>
            <a:r>
              <a:rPr lang="en-US" dirty="0">
                <a:solidFill>
                  <a:schemeClr val="accent3">
                    <a:lumMod val="75000"/>
                  </a:schemeClr>
                </a:solidFill>
              </a:rPr>
              <a:t>You will be given a hall pass telling you where to report.</a:t>
            </a:r>
          </a:p>
          <a:p>
            <a:pPr marL="61912" indent="0" eaLnBrk="1" fontAlgn="auto" hangingPunct="1">
              <a:spcAft>
                <a:spcPts val="0"/>
              </a:spcAft>
              <a:buFont typeface="Wingdings" panose="05000000000000000000" pitchFamily="2" charset="2"/>
              <a:buNone/>
              <a:defRPr/>
            </a:pPr>
            <a:endParaRPr lang="en-US" dirty="0">
              <a:solidFill>
                <a:schemeClr val="accent3">
                  <a:lumMod val="75000"/>
                </a:schemeClr>
              </a:solidFill>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1B7F54A6-571A-4C12-8E88-11DCFE19ECF5}"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13</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1825625"/>
            <a:ext cx="388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NAEP is important</a:t>
            </a:r>
          </a:p>
        </p:txBody>
      </p:sp>
      <p:sp>
        <p:nvSpPr>
          <p:cNvPr id="24579" name="Content Placeholder 2"/>
          <p:cNvSpPr>
            <a:spLocks noGrp="1"/>
          </p:cNvSpPr>
          <p:nvPr>
            <p:ph idx="1"/>
          </p:nvPr>
        </p:nvSpPr>
        <p:spPr/>
        <p:txBody>
          <a:bodyPr>
            <a:normAutofit/>
          </a:bodyPr>
          <a:lstStyle/>
          <a:p>
            <a:pPr eaLnBrk="1" hangingPunct="1">
              <a:defRPr/>
            </a:pPr>
            <a:r>
              <a:rPr lang="en-US" altLang="en-US" dirty="0">
                <a:cs typeface="Times New Roman" panose="02020603050405020304" pitchFamily="18" charset="0"/>
              </a:rPr>
              <a:t>NAEP is the </a:t>
            </a:r>
            <a:r>
              <a:rPr lang="en-US" altLang="en-US" b="1" dirty="0">
                <a:solidFill>
                  <a:schemeClr val="tx1"/>
                </a:solidFill>
                <a:cs typeface="Times New Roman" panose="02020603050405020304" pitchFamily="18" charset="0"/>
              </a:rPr>
              <a:t>only</a:t>
            </a:r>
            <a:r>
              <a:rPr lang="en-US" altLang="en-US" dirty="0">
                <a:cs typeface="Times New Roman" panose="02020603050405020304" pitchFamily="18" charset="0"/>
              </a:rPr>
              <a:t> national measure of what students know and can do in a variety </a:t>
            </a:r>
            <a:r>
              <a:rPr lang="en-US" altLang="en-US">
                <a:cs typeface="Times New Roman" panose="02020603050405020304" pitchFamily="18" charset="0"/>
              </a:rPr>
              <a:t>of subjects. </a:t>
            </a:r>
            <a:endParaRPr lang="en-US" altLang="en-US" dirty="0">
              <a:cs typeface="Times New Roman" panose="02020603050405020304" pitchFamily="18" charset="0"/>
            </a:endParaRPr>
          </a:p>
          <a:p>
            <a:pPr eaLnBrk="1" hangingPunct="1">
              <a:defRPr/>
            </a:pPr>
            <a:r>
              <a:rPr lang="en-US" altLang="en-US" dirty="0">
                <a:cs typeface="Times New Roman" panose="02020603050405020304" pitchFamily="18" charset="0"/>
              </a:rPr>
              <a:t>Important decisions about education are made using NAEP results.</a:t>
            </a:r>
          </a:p>
          <a:p>
            <a:pPr eaLnBrk="1" hangingPunct="1">
              <a:defRPr/>
            </a:pPr>
            <a:r>
              <a:rPr lang="en-US" altLang="en-US" dirty="0">
                <a:cs typeface="Times New Roman" panose="02020603050405020304" pitchFamily="18" charset="0"/>
              </a:rPr>
              <a:t>We want you to do your best because you represent seniors all across the United States.</a:t>
            </a:r>
          </a:p>
          <a:p>
            <a:pPr eaLnBrk="1" hangingPunct="1">
              <a:defRPr/>
            </a:pPr>
            <a:r>
              <a:rPr lang="en-US" altLang="en-US" dirty="0">
                <a:cs typeface="Times New Roman" panose="02020603050405020304" pitchFamily="18" charset="0"/>
              </a:rPr>
              <a:t>You can contribute to improving the quality of education </a:t>
            </a:r>
            <a:r>
              <a:rPr lang="en-US" altLang="en-US" b="1" dirty="0">
                <a:solidFill>
                  <a:schemeClr val="tx1"/>
                </a:solidFill>
                <a:cs typeface="Times New Roman" panose="02020603050405020304" pitchFamily="18" charset="0"/>
              </a:rPr>
              <a:t>for all students</a:t>
            </a:r>
            <a:r>
              <a:rPr lang="en-US" altLang="en-US" dirty="0">
                <a:cs typeface="Times New Roman" panose="02020603050405020304" pitchFamily="18" charset="0"/>
              </a:rPr>
              <a:t> in the United States.</a:t>
            </a:r>
          </a:p>
          <a:p>
            <a:pPr eaLnBrk="1" hangingPunct="1">
              <a:defRPr/>
            </a:pPr>
            <a:endParaRPr lang="en-US" altLang="en-US" dirty="0">
              <a:cs typeface="Times New Roman" panose="02020603050405020304" pitchFamily="18" charset="0"/>
            </a:endParaRP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86" b="5486"/>
          <a:stretch>
            <a:fillRect/>
          </a:stretch>
        </p:blipFill>
        <p:spPr>
          <a:xfrm>
            <a:off x="7888288" y="438150"/>
            <a:ext cx="914400" cy="914400"/>
          </a:xfrm>
        </p:spPr>
      </p:pic>
      <p:sp>
        <p:nvSpPr>
          <p:cNvPr id="23556"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D7352862-5997-4ED7-8E8E-64E0522FEE4F}"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14</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t>Your participation is important</a:t>
            </a:r>
          </a:p>
        </p:txBody>
      </p:sp>
      <p:sp>
        <p:nvSpPr>
          <p:cNvPr id="24579" name="Content Placeholder 2"/>
          <p:cNvSpPr>
            <a:spLocks noGrp="1"/>
          </p:cNvSpPr>
          <p:nvPr>
            <p:ph idx="1"/>
          </p:nvPr>
        </p:nvSpPr>
        <p:spPr/>
        <p:txBody>
          <a:bodyPr/>
          <a:lstStyle/>
          <a:p>
            <a:pPr eaLnBrk="1" hangingPunct="1"/>
            <a:r>
              <a:rPr lang="en-US" altLang="en-US" dirty="0">
                <a:cs typeface="Times New Roman" panose="02020603050405020304" pitchFamily="18" charset="0"/>
              </a:rPr>
              <a:t>You represent Hazleton Area High School. </a:t>
            </a:r>
            <a:r>
              <a:rPr lang="en-US" altLang="en-US" b="1" dirty="0">
                <a:solidFill>
                  <a:schemeClr val="tx1"/>
                </a:solidFill>
                <a:cs typeface="Times New Roman" panose="02020603050405020304" pitchFamily="18" charset="0"/>
              </a:rPr>
              <a:t>We’re counting on you!</a:t>
            </a:r>
          </a:p>
          <a:p>
            <a:pPr eaLnBrk="1" hangingPunct="1"/>
            <a:r>
              <a:rPr lang="en-US" altLang="en-US" dirty="0">
                <a:cs typeface="Times New Roman" panose="02020603050405020304" pitchFamily="18" charset="0"/>
              </a:rPr>
              <a:t>Very few students have been selected to participate. </a:t>
            </a:r>
          </a:p>
          <a:p>
            <a:pPr eaLnBrk="1" hangingPunct="1"/>
            <a:r>
              <a:rPr lang="en-US" altLang="en-US" dirty="0">
                <a:cs typeface="Times New Roman" panose="02020603050405020304" pitchFamily="18" charset="0"/>
              </a:rPr>
              <a:t>This is a unique way to represent your graduating class.</a:t>
            </a:r>
          </a:p>
          <a:p>
            <a:pPr eaLnBrk="1" hangingPunct="1"/>
            <a:r>
              <a:rPr lang="en-US" altLang="en-US" dirty="0">
                <a:cs typeface="Times New Roman" panose="02020603050405020304" pitchFamily="18" charset="0"/>
              </a:rPr>
              <a:t>Don’t miss this opportunity to show what you have learned during your K-12 education.</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86" b="5486"/>
          <a:stretch>
            <a:fillRect/>
          </a:stretch>
        </p:blipFill>
        <p:spPr/>
      </p:pic>
      <p:sp>
        <p:nvSpPr>
          <p:cNvPr id="24580"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590C5A69-F960-4F70-8191-8ABFF4A78E98}"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15</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Find out more</a:t>
            </a:r>
          </a:p>
        </p:txBody>
      </p:sp>
      <p:sp>
        <p:nvSpPr>
          <p:cNvPr id="25603" name="Content Placeholder 2"/>
          <p:cNvSpPr>
            <a:spLocks noGrp="1"/>
          </p:cNvSpPr>
          <p:nvPr>
            <p:ph idx="1"/>
          </p:nvPr>
        </p:nvSpPr>
        <p:spPr/>
        <p:txBody>
          <a:bodyPr/>
          <a:lstStyle/>
          <a:p>
            <a:pPr eaLnBrk="1" hangingPunct="1">
              <a:lnSpc>
                <a:spcPct val="150000"/>
              </a:lnSpc>
            </a:pPr>
            <a:r>
              <a:rPr lang="en-US" altLang="en-US">
                <a:cs typeface="Times New Roman" panose="02020603050405020304" pitchFamily="18" charset="0"/>
              </a:rPr>
              <a:t>Visit NAEP: </a:t>
            </a:r>
            <a:r>
              <a:rPr lang="en-US" altLang="en-US">
                <a:cs typeface="Times New Roman" panose="02020603050405020304" pitchFamily="18" charset="0"/>
                <a:hlinkClick r:id="rId2"/>
              </a:rPr>
              <a:t>http://nces.ed.gov/nationsreportcard/students</a:t>
            </a:r>
            <a:endParaRPr lang="en-US" altLang="en-US">
              <a:cs typeface="Times New Roman" panose="02020603050405020304" pitchFamily="18" charset="0"/>
            </a:endParaRP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Follow NAEP:</a:t>
            </a:r>
          </a:p>
          <a:p>
            <a:pPr eaLnBrk="1" hangingPunct="1"/>
            <a:endParaRPr lang="en-US" altLang="en-US">
              <a:latin typeface="Verdana" panose="020B0604030504040204" pitchFamily="34" charset="0"/>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9606FA56-00EE-4758-A5CB-14F691FE2663}"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16</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 y="44878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4486275"/>
            <a:ext cx="73183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4489450"/>
            <a:ext cx="7318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A word from your peers!</a:t>
            </a:r>
          </a:p>
        </p:txBody>
      </p:sp>
      <p:sp>
        <p:nvSpPr>
          <p:cNvPr id="26627" name="Content Placeholder 2"/>
          <p:cNvSpPr>
            <a:spLocks noGrp="1"/>
          </p:cNvSpPr>
          <p:nvPr>
            <p:ph idx="1"/>
          </p:nvPr>
        </p:nvSpPr>
        <p:spPr>
          <a:xfrm>
            <a:off x="341313" y="2076450"/>
            <a:ext cx="8461375" cy="4100513"/>
          </a:xfrm>
        </p:spPr>
        <p:txBody>
          <a:bodyPr/>
          <a:lstStyle/>
          <a:p>
            <a:pPr eaLnBrk="1" hangingPunct="1">
              <a:buFontTx/>
              <a:buNone/>
            </a:pPr>
            <a:endParaRPr lang="en-US" altLang="en-US" sz="3200">
              <a:cs typeface="Times New Roman" panose="02020603050405020304" pitchFamily="18" charset="0"/>
            </a:endParaRPr>
          </a:p>
          <a:p>
            <a:pPr eaLnBrk="1" hangingPunct="1">
              <a:buFontTx/>
              <a:buNone/>
            </a:pPr>
            <a:r>
              <a:rPr lang="en-US" altLang="en-US" sz="3200">
                <a:cs typeface="Times New Roman" panose="02020603050405020304" pitchFamily="18" charset="0"/>
              </a:rPr>
              <a:t>Here’s a quick </a:t>
            </a:r>
            <a:r>
              <a:rPr lang="en-US" altLang="en-US" sz="3200">
                <a:cs typeface="Times New Roman" panose="02020603050405020304" pitchFamily="18" charset="0"/>
                <a:hlinkClick r:id="rId2"/>
              </a:rPr>
              <a:t>video</a:t>
            </a:r>
            <a:r>
              <a:rPr lang="en-US" altLang="en-US" sz="3200">
                <a:cs typeface="Times New Roman" panose="02020603050405020304" pitchFamily="18" charset="0"/>
              </a:rPr>
              <a:t> made just for students...</a:t>
            </a:r>
          </a:p>
          <a:p>
            <a:pPr eaLnBrk="1" hangingPunct="1"/>
            <a:endParaRPr lang="en-US" altLang="en-US">
              <a:latin typeface="Verdana" panose="020B0604030504040204" pitchFamily="34"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F65F39F7-430B-4F99-83DA-8C437BDD4E68}"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17</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p:cNvPicPr>
          <p:nvPr/>
        </p:nvPicPr>
        <p:blipFill rotWithShape="1">
          <a:blip r:embed="rId2">
            <a:extLst>
              <a:ext uri="{28A0092B-C50C-407E-A947-70E740481C1C}">
                <a14:useLocalDpi xmlns:a14="http://schemas.microsoft.com/office/drawing/2010/main" val="0"/>
              </a:ext>
            </a:extLst>
          </a:blip>
          <a:srcRect l="8220" t="13019" r="7805" b="14911"/>
          <a:stretch/>
        </p:blipFill>
        <p:spPr bwMode="auto">
          <a:xfrm>
            <a:off x="352044" y="1027520"/>
            <a:ext cx="8439912" cy="301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ubtitle 2"/>
          <p:cNvSpPr>
            <a:spLocks noGrp="1"/>
          </p:cNvSpPr>
          <p:nvPr>
            <p:ph type="subTitle" idx="1"/>
          </p:nvPr>
        </p:nvSpPr>
        <p:spPr>
          <a:xfrm>
            <a:off x="352044" y="4286250"/>
            <a:ext cx="8442325" cy="949325"/>
          </a:xfrm>
        </p:spPr>
        <p:txBody>
          <a:bodyPr lIns="0"/>
          <a:lstStyle/>
          <a:p>
            <a:pPr eaLnBrk="1" hangingPunct="1">
              <a:defRPr/>
            </a:pPr>
            <a:r>
              <a:rPr lang="en-US" altLang="en-US" sz="2400" dirty="0">
                <a:solidFill>
                  <a:schemeClr val="accent3">
                    <a:lumMod val="75000"/>
                  </a:schemeClr>
                </a:solidFill>
              </a:rPr>
              <a:t>Coming soon to Hazleton Area High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What is the Nation’s Report Card?</a:t>
            </a:r>
          </a:p>
        </p:txBody>
      </p:sp>
      <p:sp>
        <p:nvSpPr>
          <p:cNvPr id="14339" name="Content Placeholder 2"/>
          <p:cNvSpPr>
            <a:spLocks noGrp="1"/>
          </p:cNvSpPr>
          <p:nvPr>
            <p:ph idx="1"/>
          </p:nvPr>
        </p:nvSpPr>
        <p:spPr>
          <a:xfrm>
            <a:off x="341313" y="1825625"/>
            <a:ext cx="4611687" cy="4351338"/>
          </a:xfrm>
        </p:spPr>
        <p:txBody>
          <a:bodyPr/>
          <a:lstStyle/>
          <a:p>
            <a:pPr eaLnBrk="1" hangingPunct="1">
              <a:defRPr/>
            </a:pPr>
            <a:r>
              <a:rPr lang="en-US" altLang="en-US" dirty="0">
                <a:cs typeface="Times New Roman" panose="02020603050405020304" pitchFamily="18" charset="0"/>
              </a:rPr>
              <a:t>A program that measures student achievement in major subject areas across the nation at grades 4, 8, and 12.</a:t>
            </a:r>
          </a:p>
          <a:p>
            <a:pPr eaLnBrk="1" hangingPunct="1">
              <a:defRPr/>
            </a:pPr>
            <a:r>
              <a:rPr lang="en-US" altLang="en-US" dirty="0">
                <a:cs typeface="Times New Roman" panose="02020603050405020304" pitchFamily="18" charset="0"/>
              </a:rPr>
              <a:t>It is also known as </a:t>
            </a:r>
            <a:r>
              <a:rPr lang="en-US" altLang="en-US" b="1" dirty="0">
                <a:solidFill>
                  <a:schemeClr val="tx1"/>
                </a:solidFill>
                <a:cs typeface="Times New Roman" panose="02020603050405020304" pitchFamily="18" charset="0"/>
              </a:rPr>
              <a:t>NAEP, </a:t>
            </a:r>
            <a:r>
              <a:rPr lang="en-US" altLang="en-US" dirty="0">
                <a:solidFill>
                  <a:schemeClr val="accent3">
                    <a:lumMod val="75000"/>
                  </a:schemeClr>
                </a:solidFill>
                <a:cs typeface="Times New Roman" panose="02020603050405020304" pitchFamily="18" charset="0"/>
              </a:rPr>
              <a:t>which stands for the </a:t>
            </a:r>
            <a:r>
              <a:rPr lang="en-US" altLang="en-US" b="1" dirty="0">
                <a:solidFill>
                  <a:schemeClr val="tx1"/>
                </a:solidFill>
                <a:cs typeface="Times New Roman" panose="02020603050405020304" pitchFamily="18" charset="0"/>
              </a:rPr>
              <a:t>National Assessment of Educational Progress</a:t>
            </a:r>
            <a:r>
              <a:rPr lang="en-US" altLang="en-US" dirty="0">
                <a:cs typeface="Times New Roman" panose="02020603050405020304" pitchFamily="18" charset="0"/>
              </a:rPr>
              <a:t>.</a:t>
            </a:r>
          </a:p>
          <a:p>
            <a:pPr eaLnBrk="1" hangingPunct="1">
              <a:defRPr/>
            </a:pPr>
            <a:endParaRPr lang="en-US" altLang="en-US" dirty="0">
              <a:cs typeface="Times New Roman" panose="02020603050405020304" pitchFamily="18" charset="0"/>
            </a:endParaRP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90C058C7-A0F2-45D4-893F-26F045494574}"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3</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12294" name="TextBox 2"/>
          <p:cNvSpPr txBox="1">
            <a:spLocks noChangeArrowheads="1"/>
          </p:cNvSpPr>
          <p:nvPr/>
        </p:nvSpPr>
        <p:spPr bwMode="auto">
          <a:xfrm>
            <a:off x="5335588" y="4422775"/>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lgn="ctr">
              <a:spcBef>
                <a:spcPct val="0"/>
              </a:spcBef>
              <a:buFontTx/>
              <a:buNone/>
            </a:pPr>
            <a:r>
              <a:rPr lang="en-US" altLang="en-US" sz="2000">
                <a:solidFill>
                  <a:schemeClr val="tx1"/>
                </a:solidFill>
              </a:rPr>
              <a:t>https://nationsreportcard.gov/</a:t>
            </a:r>
          </a:p>
        </p:txBody>
      </p:sp>
      <p:pic>
        <p:nvPicPr>
          <p:cNvPr id="2" name="Picture 1"/>
          <p:cNvPicPr>
            <a:picLocks noChangeAspect="1"/>
          </p:cNvPicPr>
          <p:nvPr/>
        </p:nvPicPr>
        <p:blipFill>
          <a:blip r:embed="rId2"/>
          <a:stretch>
            <a:fillRect/>
          </a:stretch>
        </p:blipFill>
        <p:spPr>
          <a:xfrm>
            <a:off x="4953000" y="1935759"/>
            <a:ext cx="4023709" cy="2286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Does everyone take the NAEP test?</a:t>
            </a:r>
          </a:p>
        </p:txBody>
      </p:sp>
      <p:sp>
        <p:nvSpPr>
          <p:cNvPr id="13315" name="Content Placeholder 2"/>
          <p:cNvSpPr>
            <a:spLocks noGrp="1"/>
          </p:cNvSpPr>
          <p:nvPr>
            <p:ph idx="1"/>
          </p:nvPr>
        </p:nvSpPr>
        <p:spPr>
          <a:xfrm>
            <a:off x="341313" y="1825625"/>
            <a:ext cx="5164137" cy="4351338"/>
          </a:xfrm>
        </p:spPr>
        <p:txBody>
          <a:bodyPr/>
          <a:lstStyle/>
          <a:p>
            <a:pPr eaLnBrk="1" hangingPunct="1"/>
            <a:r>
              <a:rPr lang="en-US" altLang="en-US">
                <a:cs typeface="Times New Roman" panose="02020603050405020304" pitchFamily="18" charset="0"/>
              </a:rPr>
              <a:t>No! </a:t>
            </a:r>
            <a:r>
              <a:rPr lang="en-US" altLang="en-US" b="1">
                <a:solidFill>
                  <a:schemeClr val="tx1"/>
                </a:solidFill>
                <a:cs typeface="Times New Roman" panose="02020603050405020304" pitchFamily="18" charset="0"/>
              </a:rPr>
              <a:t>Very few high schools are selected for NAEP</a:t>
            </a:r>
            <a:r>
              <a:rPr lang="en-US" altLang="en-US">
                <a:cs typeface="Times New Roman" panose="02020603050405020304" pitchFamily="18" charset="0"/>
              </a:rPr>
              <a:t>.</a:t>
            </a:r>
          </a:p>
          <a:p>
            <a:pPr lvl="1" eaLnBrk="1" hangingPunct="1"/>
            <a:r>
              <a:rPr lang="en-US" altLang="en-US">
                <a:cs typeface="Times New Roman" panose="02020603050405020304" pitchFamily="18" charset="0"/>
              </a:rPr>
              <a:t>First, schools are selected to represent other schools across the nation.</a:t>
            </a:r>
          </a:p>
          <a:p>
            <a:pPr lvl="1" eaLnBrk="1" hangingPunct="1"/>
            <a:r>
              <a:rPr lang="en-US" altLang="en-US">
                <a:cs typeface="Times New Roman" panose="02020603050405020304" pitchFamily="18" charset="0"/>
              </a:rPr>
              <a:t>Then, a small group of students is randomly selected.</a:t>
            </a:r>
          </a:p>
          <a:p>
            <a:pPr eaLnBrk="1" hangingPunct="1"/>
            <a:endParaRPr lang="en-US" altLang="en-US">
              <a:cs typeface="Times New Roman" panose="02020603050405020304" pitchFamily="18" charset="0"/>
            </a:endParaRPr>
          </a:p>
        </p:txBody>
      </p:sp>
      <p:sp>
        <p:nvSpPr>
          <p:cNvPr id="133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3D47B39-FE5E-485F-A447-828E37A32225}"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4</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2" name="TextBox 1"/>
          <p:cNvSpPr txBox="1"/>
          <p:nvPr/>
        </p:nvSpPr>
        <p:spPr>
          <a:xfrm>
            <a:off x="5684838" y="4044950"/>
            <a:ext cx="3098800" cy="1323975"/>
          </a:xfrm>
          <a:prstGeom prst="rect">
            <a:avLst/>
          </a:prstGeom>
          <a:noFill/>
          <a:ln>
            <a:noFill/>
          </a:ln>
        </p:spPr>
        <p:txBody>
          <a:bodyPr>
            <a:spAutoFit/>
          </a:bodyPr>
          <a:lstStyle/>
          <a:p>
            <a:pPr>
              <a:defRPr/>
            </a:pPr>
            <a:r>
              <a:rPr lang="en-US" sz="2000" dirty="0">
                <a:solidFill>
                  <a:srgbClr val="595A5C"/>
                </a:solidFill>
                <a:latin typeface="+mn-lt"/>
                <a:ea typeface="Open Sans" panose="020B0606030504020204" pitchFamily="34" charset="0"/>
                <a:cs typeface="Times New Roman" panose="02020603050405020304" pitchFamily="18" charset="0"/>
              </a:rPr>
              <a:t>When you participate, </a:t>
            </a:r>
            <a:r>
              <a:rPr lang="en-US" sz="2000" b="1" dirty="0"/>
              <a:t>you represent hundreds of students like you </a:t>
            </a:r>
            <a:r>
              <a:rPr lang="en-US" sz="2000" dirty="0">
                <a:solidFill>
                  <a:srgbClr val="595A5C"/>
                </a:solidFill>
                <a:latin typeface="+mn-lt"/>
                <a:ea typeface="Open Sans" panose="020B0606030504020204" pitchFamily="34" charset="0"/>
                <a:cs typeface="Times New Roman" panose="02020603050405020304" pitchFamily="18" charset="0"/>
              </a:rPr>
              <a:t>all across the county.</a:t>
            </a:r>
          </a:p>
        </p:txBody>
      </p:sp>
      <p:pic>
        <p:nvPicPr>
          <p:cNvPr id="13318" name="Picture 7" descr="C:\Users\MAGRIN~1\AppData\Local\Temp\SNAGHTML554d41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1976438"/>
            <a:ext cx="30988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altLang="en-US"/>
              <a:t>What is included on the NAEP test?</a:t>
            </a:r>
          </a:p>
        </p:txBody>
      </p:sp>
      <p:sp>
        <p:nvSpPr>
          <p:cNvPr id="14339" name="Content Placeholder 3"/>
          <p:cNvSpPr>
            <a:spLocks noGrp="1"/>
          </p:cNvSpPr>
          <p:nvPr>
            <p:ph idx="1"/>
          </p:nvPr>
        </p:nvSpPr>
        <p:spPr>
          <a:xfrm>
            <a:off x="341313" y="1825625"/>
            <a:ext cx="4881562" cy="4351338"/>
          </a:xfrm>
        </p:spPr>
        <p:txBody>
          <a:bodyPr/>
          <a:lstStyle/>
          <a:p>
            <a:pPr eaLnBrk="1" hangingPunct="1"/>
            <a:r>
              <a:rPr lang="en-US" altLang="en-US">
                <a:cs typeface="Times New Roman" panose="02020603050405020304" pitchFamily="18" charset="0"/>
              </a:rPr>
              <a:t>Seniors will take a mathematics, reading, or science assessment on a tablet.</a:t>
            </a:r>
          </a:p>
          <a:p>
            <a:pPr lvl="1" eaLnBrk="1" hangingPunct="1"/>
            <a:r>
              <a:rPr lang="en-US" altLang="en-US">
                <a:cs typeface="Times New Roman" panose="02020603050405020304" pitchFamily="18" charset="0"/>
              </a:rPr>
              <a:t>Each student will take </a:t>
            </a:r>
            <a:r>
              <a:rPr lang="en-US" altLang="en-US" b="1">
                <a:solidFill>
                  <a:schemeClr val="tx1"/>
                </a:solidFill>
                <a:cs typeface="Times New Roman" panose="02020603050405020304" pitchFamily="18" charset="0"/>
              </a:rPr>
              <a:t>one subject only</a:t>
            </a:r>
            <a:r>
              <a:rPr lang="en-US" altLang="en-US">
                <a:cs typeface="Times New Roman" panose="02020603050405020304" pitchFamily="18" charset="0"/>
              </a:rPr>
              <a:t>.</a:t>
            </a:r>
          </a:p>
          <a:p>
            <a:pPr eaLnBrk="1" hangingPunct="1"/>
            <a:r>
              <a:rPr lang="en-US" altLang="en-US">
                <a:cs typeface="Times New Roman" panose="02020603050405020304" pitchFamily="18" charset="0"/>
              </a:rPr>
              <a:t>The tablets include a keyboard, stylus, and earbuds. </a:t>
            </a:r>
          </a:p>
          <a:p>
            <a:pPr lvl="1" eaLnBrk="1" hangingPunct="1"/>
            <a:r>
              <a:rPr lang="en-US" altLang="en-US" b="1">
                <a:solidFill>
                  <a:schemeClr val="tx1"/>
                </a:solidFill>
                <a:cs typeface="Times New Roman" panose="02020603050405020304" pitchFamily="18" charset="0"/>
              </a:rPr>
              <a:t>You can keep the NAEP earbuds</a:t>
            </a:r>
            <a:r>
              <a:rPr lang="en-US" altLang="en-US">
                <a:cs typeface="Times New Roman" panose="02020603050405020304" pitchFamily="18" charset="0"/>
              </a:rPr>
              <a:t>, or bring your own earbuds if you prefer.</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1BEEA65-3D67-4180-8ACF-D750FF0F589A}"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5</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1825625"/>
            <a:ext cx="37671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What is included on the NAEP test?</a:t>
            </a:r>
          </a:p>
        </p:txBody>
      </p:sp>
      <p:sp>
        <p:nvSpPr>
          <p:cNvPr id="15363" name="Content Placeholder 2"/>
          <p:cNvSpPr>
            <a:spLocks noGrp="1"/>
          </p:cNvSpPr>
          <p:nvPr>
            <p:ph idx="1"/>
          </p:nvPr>
        </p:nvSpPr>
        <p:spPr>
          <a:xfrm>
            <a:off x="341313" y="1825625"/>
            <a:ext cx="4754562" cy="4351338"/>
          </a:xfrm>
        </p:spPr>
        <p:txBody>
          <a:bodyPr/>
          <a:lstStyle/>
          <a:p>
            <a:pPr eaLnBrk="1" hangingPunct="1"/>
            <a:r>
              <a:rPr lang="en-US" altLang="en-US" dirty="0">
                <a:cs typeface="Times New Roman" panose="02020603050405020304" pitchFamily="18" charset="0"/>
              </a:rPr>
              <a:t>Questions are multiple-choice, short answer, or essay.</a:t>
            </a:r>
          </a:p>
          <a:p>
            <a:pPr eaLnBrk="1" hangingPunct="1"/>
            <a:r>
              <a:rPr lang="en-US" altLang="en-US" dirty="0">
                <a:cs typeface="Times New Roman" panose="02020603050405020304" pitchFamily="18" charset="0"/>
              </a:rPr>
              <a:t>Questions about how your teachers teach, your educational experiences, and other information.</a:t>
            </a:r>
          </a:p>
          <a:p>
            <a:pPr eaLnBrk="1" hangingPunct="1"/>
            <a:r>
              <a:rPr lang="en-US" altLang="en-US" dirty="0">
                <a:cs typeface="Times New Roman" panose="02020603050405020304" pitchFamily="18" charset="0"/>
              </a:rPr>
              <a:t>Sample questions are available online. </a:t>
            </a:r>
          </a:p>
          <a:p>
            <a:pPr eaLnBrk="1" hangingPunct="1"/>
            <a:endParaRPr lang="en-US" altLang="en-US" dirty="0"/>
          </a:p>
          <a:p>
            <a:pPr eaLnBrk="1" hangingPunct="1"/>
            <a:endParaRPr lang="en-US" altLang="en-US" dirty="0"/>
          </a:p>
          <a:p>
            <a:pPr eaLnBrk="1" hangingPunct="1"/>
            <a:endParaRPr lang="en-US" alt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31C94C77-6CB3-4F22-8962-3227D97CD1DC}"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6</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 name="Picture 1"/>
          <p:cNvPicPr>
            <a:picLocks noChangeAspect="1"/>
          </p:cNvPicPr>
          <p:nvPr/>
        </p:nvPicPr>
        <p:blipFill>
          <a:blip r:embed="rId2"/>
          <a:stretch>
            <a:fillRect/>
          </a:stretch>
        </p:blipFill>
        <p:spPr>
          <a:xfrm>
            <a:off x="5329238" y="1985963"/>
            <a:ext cx="3200400" cy="2305050"/>
          </a:xfrm>
          <a:prstGeom prst="rect">
            <a:avLst/>
          </a:prstGeom>
          <a:ln>
            <a:noFill/>
          </a:ln>
          <a:effectLst>
            <a:outerShdw blurRad="292100" dist="139700" dir="2700000" algn="tl" rotWithShape="0">
              <a:srgbClr val="333333">
                <a:alpha val="65000"/>
              </a:srgbClr>
            </a:outerShdw>
          </a:effectLst>
        </p:spPr>
      </p:pic>
      <p:sp>
        <p:nvSpPr>
          <p:cNvPr id="15366" name="TextBox 5"/>
          <p:cNvSpPr txBox="1">
            <a:spLocks noChangeArrowheads="1"/>
          </p:cNvSpPr>
          <p:nvPr/>
        </p:nvSpPr>
        <p:spPr bwMode="auto">
          <a:xfrm>
            <a:off x="4889500" y="4408488"/>
            <a:ext cx="4081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lgn="ctr">
              <a:spcBef>
                <a:spcPct val="0"/>
              </a:spcBef>
              <a:buFontTx/>
              <a:buNone/>
            </a:pPr>
            <a:r>
              <a:rPr lang="en-US" altLang="en-US" sz="1600">
                <a:solidFill>
                  <a:schemeClr val="tx1"/>
                </a:solidFill>
              </a:rPr>
              <a:t>https://nationsreportcard.gov/testyourself.aspx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eaLnBrk="1" hangingPunct="1"/>
            <a:r>
              <a:rPr lang="en-US" altLang="en-US" dirty="0"/>
              <a:t>Sample Mathematics Question</a:t>
            </a:r>
          </a:p>
        </p:txBody>
      </p:sp>
      <p:sp>
        <p:nvSpPr>
          <p:cNvPr id="3" name="Content Placeholder 2"/>
          <p:cNvSpPr>
            <a:spLocks noGrp="1"/>
          </p:cNvSpPr>
          <p:nvPr>
            <p:ph idx="1"/>
          </p:nvPr>
        </p:nvSpPr>
        <p:spPr>
          <a:xfrm>
            <a:off x="341616" y="1985314"/>
            <a:ext cx="8461375" cy="4121150"/>
          </a:xfrm>
        </p:spPr>
        <p:txBody>
          <a:bodyPr rtlCol="0">
            <a:normAutofit/>
          </a:bodyPr>
          <a:lstStyle/>
          <a:p>
            <a:pPr marL="61912" indent="0" eaLnBrk="1" fontAlgn="auto" hangingPunct="1">
              <a:spcAft>
                <a:spcPts val="0"/>
              </a:spcAft>
              <a:buFont typeface="Wingdings" panose="05000000000000000000" pitchFamily="2" charset="2"/>
              <a:buNone/>
              <a:defRPr/>
            </a:pPr>
            <a:r>
              <a:rPr lang="en-US" dirty="0">
                <a:solidFill>
                  <a:schemeClr val="accent3">
                    <a:lumMod val="75000"/>
                  </a:schemeClr>
                </a:solidFill>
              </a:rPr>
              <a:t>  </a:t>
            </a:r>
            <a:endParaRPr lang="en-US" sz="3600" dirty="0">
              <a:solidFill>
                <a:schemeClr val="accent3">
                  <a:lumMod val="75000"/>
                </a:schemeClr>
              </a:solidFill>
            </a:endParaRPr>
          </a:p>
          <a:p>
            <a:pPr marL="61912" indent="0" eaLnBrk="1" fontAlgn="auto" hangingPunct="1">
              <a:spcAft>
                <a:spcPts val="0"/>
              </a:spcAft>
              <a:buFont typeface="Wingdings" panose="05000000000000000000" pitchFamily="2" charset="2"/>
              <a:buNone/>
              <a:defRPr/>
            </a:pPr>
            <a:endParaRPr lang="en-US" sz="3600" dirty="0">
              <a:solidFill>
                <a:schemeClr val="accent3">
                  <a:lumMod val="75000"/>
                </a:schemeClr>
              </a:solidFill>
            </a:endParaRPr>
          </a:p>
          <a:p>
            <a:pPr marL="61912" indent="0" eaLnBrk="1" fontAlgn="auto" hangingPunct="1">
              <a:spcAft>
                <a:spcPts val="0"/>
              </a:spcAft>
              <a:buFont typeface="Wingdings" panose="05000000000000000000" pitchFamily="2" charset="2"/>
              <a:buNone/>
              <a:defRPr/>
            </a:pPr>
            <a:endParaRPr lang="en-US" sz="3600" dirty="0">
              <a:solidFill>
                <a:schemeClr val="accent3">
                  <a:lumMod val="75000"/>
                </a:schemeClr>
              </a:solidFill>
            </a:endParaRPr>
          </a:p>
          <a:p>
            <a:pPr eaLnBrk="1" fontAlgn="auto" hangingPunct="1">
              <a:spcAft>
                <a:spcPts val="0"/>
              </a:spcAft>
              <a:defRPr/>
            </a:pPr>
            <a:endParaRPr lang="en-US" dirty="0">
              <a:solidFill>
                <a:schemeClr val="accent3">
                  <a:lumMod val="75000"/>
                </a:schemeClr>
              </a:solidFill>
            </a:endParaRPr>
          </a:p>
        </p:txBody>
      </p:sp>
      <p:sp>
        <p:nvSpPr>
          <p:cNvPr id="163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40105677-0AB5-4F15-9556-008C2503A830}"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7</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52" name="TextBox 51"/>
          <p:cNvSpPr txBox="1"/>
          <p:nvPr/>
        </p:nvSpPr>
        <p:spPr>
          <a:xfrm>
            <a:off x="5072332" y="1643523"/>
            <a:ext cx="3684961" cy="424731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fontAlgn="auto" hangingPunct="1">
              <a:spcBef>
                <a:spcPts val="1000"/>
              </a:spcBef>
              <a:spcAft>
                <a:spcPts val="0"/>
              </a:spcAft>
              <a:defRPr/>
            </a:pPr>
            <a:r>
              <a:rPr lang="en-US" b="1" dirty="0">
                <a:solidFill>
                  <a:schemeClr val="tx1"/>
                </a:solidFill>
                <a:latin typeface="+mj-lt"/>
                <a:ea typeface="Verdana" panose="020B0604030504040204" pitchFamily="34" charset="0"/>
                <a:cs typeface="Times New Roman" panose="02020603050405020304" pitchFamily="18" charset="0"/>
              </a:rPr>
              <a:t>79% </a:t>
            </a:r>
            <a:r>
              <a:rPr lang="en-US" dirty="0">
                <a:solidFill>
                  <a:schemeClr val="tx1"/>
                </a:solidFill>
                <a:latin typeface="+mj-lt"/>
                <a:ea typeface="Verdana" panose="020B0604030504040204" pitchFamily="34" charset="0"/>
                <a:cs typeface="Times New Roman" panose="02020603050405020304" pitchFamily="18" charset="0"/>
              </a:rPr>
              <a:t>of students answered correctly during the 2017 assessment.</a:t>
            </a: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00332" y="1643523"/>
            <a:ext cx="4572000" cy="1217769"/>
          </a:xfrm>
          <a:prstGeom prst="rect">
            <a:avLst/>
          </a:prstGeom>
        </p:spPr>
        <p:txBody>
          <a:bodyPr>
            <a:spAutoFit/>
          </a:bodyPr>
          <a:lstStyle/>
          <a:p>
            <a:pPr lvl="0" defTabSz="914400">
              <a:lnSpc>
                <a:spcPct val="90000"/>
              </a:lnSpc>
              <a:spcBef>
                <a:spcPts val="1000"/>
              </a:spcBef>
            </a:pPr>
            <a:r>
              <a:rPr lang="en-US"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Drag each of the digits 1, 2, 6, and 7 into the boxes to make the following multiplication problem correct.</a:t>
            </a:r>
          </a:p>
          <a:p>
            <a:pPr lvl="0" defTabSz="914400">
              <a:lnSpc>
                <a:spcPct val="90000"/>
              </a:lnSpc>
              <a:spcBef>
                <a:spcPts val="1000"/>
              </a:spcBef>
            </a:pPr>
            <a:r>
              <a:rPr lang="en-US"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Use each digit only once.</a:t>
            </a:r>
          </a:p>
        </p:txBody>
      </p:sp>
      <p:pic>
        <p:nvPicPr>
          <p:cNvPr id="36" name="Picture 35"/>
          <p:cNvPicPr>
            <a:picLocks noChangeAspect="1"/>
          </p:cNvPicPr>
          <p:nvPr/>
        </p:nvPicPr>
        <p:blipFill>
          <a:blip r:embed="rId2"/>
          <a:stretch>
            <a:fillRect/>
          </a:stretch>
        </p:blipFill>
        <p:spPr>
          <a:xfrm>
            <a:off x="95789" y="2981325"/>
            <a:ext cx="4709743" cy="3082396"/>
          </a:xfrm>
          <a:prstGeom prst="rect">
            <a:avLst/>
          </a:prstGeom>
        </p:spPr>
      </p:pic>
      <p:pic>
        <p:nvPicPr>
          <p:cNvPr id="1026" name="Picture 2" descr="Correct student response is '612 x 7 = 4,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245" y="3625722"/>
            <a:ext cx="2048819"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3051" y="3268982"/>
            <a:ext cx="2060027" cy="307777"/>
          </a:xfrm>
          <a:prstGeom prst="rect">
            <a:avLst/>
          </a:prstGeom>
          <a:noFill/>
        </p:spPr>
        <p:txBody>
          <a:bodyPr wrap="square" rtlCol="0">
            <a:spAutoFit/>
          </a:bodyPr>
          <a:lstStyle/>
          <a:p>
            <a:r>
              <a:rPr lang="en-US" sz="1400" i="1" dirty="0">
                <a:latin typeface="+mj-lt"/>
              </a:rPr>
              <a:t>Correct Response </a:t>
            </a:r>
          </a:p>
        </p:txBody>
      </p:sp>
    </p:spTree>
    <p:extLst>
      <p:ext uri="{BB962C8B-B14F-4D97-AF65-F5344CB8AC3E}">
        <p14:creationId xmlns:p14="http://schemas.microsoft.com/office/powerpoint/2010/main" val="7693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t>Sample Reading Excerpt</a:t>
            </a:r>
          </a:p>
        </p:txBody>
      </p:sp>
      <p:sp>
        <p:nvSpPr>
          <p:cNvPr id="14339" name="Content Placeholder 2"/>
          <p:cNvSpPr>
            <a:spLocks noGrp="1"/>
          </p:cNvSpPr>
          <p:nvPr>
            <p:ph idx="1"/>
          </p:nvPr>
        </p:nvSpPr>
        <p:spPr/>
        <p:txBody>
          <a:bodyPr rtlCol="0">
            <a:normAutofit fontScale="92500" lnSpcReduction="20000"/>
          </a:bodyPr>
          <a:lstStyle/>
          <a:p>
            <a:pPr marL="60325" indent="0" eaLnBrk="1" fontAlgn="auto"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latin typeface="Verdana" panose="020B0604030504040204" pitchFamily="34" charset="0"/>
                <a:cs typeface="Verdana" panose="020B0604030504040204" pitchFamily="34" charset="0"/>
              </a:rPr>
              <a:t>	</a:t>
            </a:r>
            <a:r>
              <a:rPr lang="en-US" altLang="en-US" sz="2600" dirty="0">
                <a:solidFill>
                  <a:schemeClr val="accent3">
                    <a:lumMod val="75000"/>
                  </a:schemeClr>
                </a:solidFill>
                <a:cs typeface="Times New Roman" panose="02020603050405020304" pitchFamily="18" charset="0"/>
              </a:rPr>
              <a:t>“I don't mean to put a damper on things. I just mean we ought to treat fun reverently. </a:t>
            </a:r>
            <a:r>
              <a:rPr lang="en-US" altLang="en-US" sz="2600" b="1" dirty="0">
                <a:solidFill>
                  <a:schemeClr val="tx1"/>
                </a:solidFill>
                <a:cs typeface="Times New Roman" panose="02020603050405020304" pitchFamily="18" charset="0"/>
              </a:rPr>
              <a:t>It is a mystery. It cannot be caught like a virus. It cannot be trapped like an animal.</a:t>
            </a:r>
            <a:r>
              <a:rPr lang="en-US" altLang="en-US" sz="2600" b="1" dirty="0">
                <a:solidFill>
                  <a:schemeClr val="accent3">
                    <a:lumMod val="75000"/>
                  </a:schemeClr>
                </a:solidFill>
                <a:cs typeface="Times New Roman" panose="02020603050405020304" pitchFamily="18" charset="0"/>
              </a:rPr>
              <a:t> </a:t>
            </a:r>
            <a:r>
              <a:rPr lang="en-US" altLang="en-US" sz="2600" dirty="0">
                <a:solidFill>
                  <a:schemeClr val="accent3">
                    <a:lumMod val="75000"/>
                  </a:schemeClr>
                </a:solidFill>
                <a:cs typeface="Times New Roman" panose="02020603050405020304" pitchFamily="18" charset="0"/>
              </a:rPr>
              <a:t>The god of mirth is paying us back for all those years of thinking fun was everywhere by refusing to come to our party. I don't want to blaspheme fun anymore</a:t>
            </a:r>
            <a:r>
              <a:rPr lang="en-US" altLang="en-US" sz="2600" dirty="0">
                <a:solidFill>
                  <a:schemeClr val="tx1"/>
                </a:solidFill>
                <a:cs typeface="Times New Roman" panose="02020603050405020304" pitchFamily="18" charset="0"/>
              </a:rPr>
              <a:t>. </a:t>
            </a:r>
            <a:r>
              <a:rPr lang="en-US" altLang="en-US" sz="2600" b="1" dirty="0">
                <a:solidFill>
                  <a:schemeClr val="tx1"/>
                </a:solidFill>
                <a:cs typeface="Times New Roman" panose="02020603050405020304" pitchFamily="18" charset="0"/>
              </a:rPr>
              <a:t>When fun comes in on little dancing feet, you probably won't be expecting it.</a:t>
            </a:r>
            <a:r>
              <a:rPr lang="en-US" altLang="en-US" sz="2600" dirty="0">
                <a:solidFill>
                  <a:schemeClr val="tx1"/>
                </a:solidFill>
                <a:cs typeface="Times New Roman" panose="02020603050405020304" pitchFamily="18" charset="0"/>
              </a:rPr>
              <a:t> </a:t>
            </a:r>
            <a:r>
              <a:rPr lang="en-US" altLang="en-US" sz="2600" dirty="0">
                <a:solidFill>
                  <a:schemeClr val="accent3">
                    <a:lumMod val="75000"/>
                  </a:schemeClr>
                </a:solidFill>
                <a:cs typeface="Times New Roman" panose="02020603050405020304" pitchFamily="18" charset="0"/>
              </a:rPr>
              <a:t>In fact, I bet it comes when you're doing your duty, your job, or your work. It may even come on a Tuesday.”</a:t>
            </a:r>
          </a:p>
          <a:p>
            <a:pPr marL="60325" indent="0" eaLnBrk="1" fontAlgn="auto" hangingPunct="1">
              <a:lnSpc>
                <a:spcPct val="110000"/>
              </a:lnSpc>
              <a:spcAft>
                <a:spcPts val="0"/>
              </a:spcAft>
              <a:buFont typeface="Wingdings" panose="05000000000000000000" pitchFamily="2" charset="2"/>
              <a:buNone/>
              <a:defRPr/>
            </a:pPr>
            <a:endParaRPr lang="en-US" altLang="en-US" sz="2000" dirty="0">
              <a:solidFill>
                <a:schemeClr val="accent3">
                  <a:lumMod val="75000"/>
                </a:schemeClr>
              </a:solidFill>
              <a:cs typeface="Times New Roman" panose="02020603050405020304" pitchFamily="18" charset="0"/>
            </a:endParaRPr>
          </a:p>
          <a:p>
            <a:pPr marL="60325" indent="0" eaLnBrk="1" fontAlgn="t"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cs typeface="Times New Roman" panose="02020603050405020304" pitchFamily="18" charset="0"/>
              </a:rPr>
              <a:t>			</a:t>
            </a:r>
            <a:r>
              <a:rPr lang="en-US" altLang="en-US" sz="2000" b="1" dirty="0">
                <a:solidFill>
                  <a:schemeClr val="accent3">
                    <a:lumMod val="75000"/>
                  </a:schemeClr>
                </a:solidFill>
                <a:cs typeface="Times New Roman" panose="02020603050405020304" pitchFamily="18" charset="0"/>
              </a:rPr>
              <a:t>FUN </a:t>
            </a:r>
            <a:r>
              <a:rPr lang="en-US" altLang="en-US" sz="2000" dirty="0">
                <a:solidFill>
                  <a:schemeClr val="accent3">
                    <a:lumMod val="75000"/>
                  </a:schemeClr>
                </a:solidFill>
                <a:cs typeface="Times New Roman" panose="02020603050405020304" pitchFamily="18" charset="0"/>
              </a:rPr>
              <a:t>by Suzanne Britt Jordan</a:t>
            </a:r>
          </a:p>
          <a:p>
            <a:pPr marL="60325" indent="0" eaLnBrk="1" fontAlgn="t"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cs typeface="Times New Roman" panose="02020603050405020304" pitchFamily="18" charset="0"/>
              </a:rPr>
              <a:t>			From </a:t>
            </a:r>
            <a:r>
              <a:rPr lang="en-US" altLang="en-US" sz="2000" i="1" dirty="0">
                <a:solidFill>
                  <a:schemeClr val="accent3">
                    <a:lumMod val="75000"/>
                  </a:schemeClr>
                </a:solidFill>
                <a:cs typeface="Times New Roman" panose="02020603050405020304" pitchFamily="18" charset="0"/>
              </a:rPr>
              <a:t>The New York Times</a:t>
            </a:r>
            <a:r>
              <a:rPr lang="en-US" altLang="en-US" sz="2000" dirty="0">
                <a:solidFill>
                  <a:schemeClr val="accent3">
                    <a:lumMod val="75000"/>
                  </a:schemeClr>
                </a:solidFill>
                <a:cs typeface="Times New Roman" panose="02020603050405020304" pitchFamily="18" charset="0"/>
              </a:rPr>
              <a:t>, used with permission.</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95A23AA-6F3C-44B3-BE24-4CA809BAFA7D}"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8</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Sample Reading Question</a:t>
            </a:r>
          </a:p>
        </p:txBody>
      </p:sp>
      <p:sp>
        <p:nvSpPr>
          <p:cNvPr id="18435" name="Content Placeholder 2"/>
          <p:cNvSpPr>
            <a:spLocks noGrp="1"/>
          </p:cNvSpPr>
          <p:nvPr>
            <p:ph idx="1"/>
          </p:nvPr>
        </p:nvSpPr>
        <p:spPr/>
        <p:txBody>
          <a:bodyPr/>
          <a:lstStyle/>
          <a:p>
            <a:pPr marL="60325" indent="0" eaLnBrk="1" hangingPunct="1">
              <a:buFont typeface="Wingdings" panose="05000000000000000000" pitchFamily="2" charset="2"/>
              <a:buNone/>
            </a:pPr>
            <a:r>
              <a:rPr lang="en-US" altLang="en-US">
                <a:cs typeface="Times New Roman" panose="02020603050405020304" pitchFamily="18" charset="0"/>
              </a:rPr>
              <a:t>Explain what the author means when she says, </a:t>
            </a:r>
            <a:r>
              <a:rPr lang="en-US" altLang="en-US" b="1">
                <a:solidFill>
                  <a:schemeClr val="tx1"/>
                </a:solidFill>
                <a:cs typeface="Times New Roman" panose="02020603050405020304" pitchFamily="18" charset="0"/>
              </a:rPr>
              <a:t>"Fun is a rare jewel."</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5B4D2B78-A19E-4FC5-B716-BA47D41A1354}"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9</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6" name="TextBox 5"/>
          <p:cNvSpPr txBox="1"/>
          <p:nvPr/>
        </p:nvSpPr>
        <p:spPr>
          <a:xfrm>
            <a:off x="1376363" y="5113338"/>
            <a:ext cx="6391275" cy="64611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b="1" dirty="0">
                <a:solidFill>
                  <a:srgbClr val="3B356D"/>
                </a:solidFill>
                <a:latin typeface="Verdana" panose="020B0604030504040204" pitchFamily="34" charset="0"/>
                <a:ea typeface="Verdana" panose="020B0604030504040204" pitchFamily="34" charset="0"/>
                <a:cs typeface="Verdana" panose="020B0604030504040204" pitchFamily="34" charset="0"/>
              </a:rPr>
              <a:t>78% </a:t>
            </a:r>
            <a:r>
              <a:rPr lang="en-US" dirty="0">
                <a:solidFill>
                  <a:srgbClr val="3B356D"/>
                </a:solidFill>
                <a:latin typeface="Verdana" panose="020B0604030504040204" pitchFamily="34" charset="0"/>
                <a:ea typeface="Verdana" panose="020B0604030504040204" pitchFamily="34" charset="0"/>
                <a:cs typeface="Verdana" panose="020B0604030504040204" pitchFamily="34" charset="0"/>
              </a:rPr>
              <a:t>of students wrote an acceptable response to this question during the 2013 assessment.</a:t>
            </a:r>
          </a:p>
        </p:txBody>
      </p:sp>
      <p:sp>
        <p:nvSpPr>
          <p:cNvPr id="18438" name="TextBox 1"/>
          <p:cNvSpPr txBox="1">
            <a:spLocks noChangeArrowheads="1"/>
          </p:cNvSpPr>
          <p:nvPr/>
        </p:nvSpPr>
        <p:spPr bwMode="auto">
          <a:xfrm>
            <a:off x="414338" y="2936875"/>
            <a:ext cx="8229600" cy="178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spcBef>
                <a:spcPct val="0"/>
              </a:spcBef>
              <a:buFontTx/>
              <a:buNone/>
            </a:pPr>
            <a:r>
              <a:rPr lang="en-US" altLang="en-US" sz="2200">
                <a:solidFill>
                  <a:schemeClr val="tx1"/>
                </a:solidFill>
                <a:latin typeface="Segoe Print" panose="02000600000000000000" pitchFamily="2" charset="0"/>
              </a:rPr>
              <a:t>She means that fun is not something that exists everywhere in everything. Rare jewels are precious and cherished, not something found in common, everyday life. She is saying that fun is just like that, that it should be precious and savored when it becomes available.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10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438" grpId="0" animBg="1"/>
    </p:bldLst>
  </p:timing>
</p:sld>
</file>

<file path=ppt/theme/theme1.xml><?xml version="1.0" encoding="utf-8"?>
<a:theme xmlns:a="http://schemas.openxmlformats.org/drawingml/2006/main" name="Content slide with Logo">
  <a:themeElements>
    <a:clrScheme name="NAEP">
      <a:dk1>
        <a:srgbClr val="001871"/>
      </a:dk1>
      <a:lt1>
        <a:srgbClr val="FFFFFF"/>
      </a:lt1>
      <a:dk2>
        <a:srgbClr val="C69214"/>
      </a:dk2>
      <a:lt2>
        <a:srgbClr val="E9DDC5"/>
      </a:lt2>
      <a:accent1>
        <a:srgbClr val="8E9FBC"/>
      </a:accent1>
      <a:accent2>
        <a:srgbClr val="DBE2E9"/>
      </a:accent2>
      <a:accent3>
        <a:srgbClr val="77787B"/>
      </a:accent3>
      <a:accent4>
        <a:srgbClr val="FFC000"/>
      </a:accent4>
      <a:accent5>
        <a:srgbClr val="4472C4"/>
      </a:accent5>
      <a:accent6>
        <a:srgbClr val="70AD47"/>
      </a:accent6>
      <a:hlink>
        <a:srgbClr val="0563C1"/>
      </a:hlink>
      <a:folHlink>
        <a:srgbClr val="954F72"/>
      </a:folHlink>
    </a:clrScheme>
    <a:fontScheme name="NAEP System Fonts">
      <a:majorFont>
        <a:latin typeface="Verdana"/>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EP_PowerPoint_Template_system_fonts.pptx" id="{C9550467-9AAD-4F6E-85CA-0E914025F118}" vid="{86F7BDEB-6AB8-4F99-9AE0-03F6F90F4B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NAEP Document" ma:contentTypeID="0x010100EB3752D3A894BC48873B9A024D1D77710068FD2F6C89613F489ABDA7A343FF2C58" ma:contentTypeVersion="2" ma:contentTypeDescription="" ma:contentTypeScope="" ma:versionID="bd5b592102b39505b03bc82e5a6852af">
  <xsd:schema xmlns:xsd="http://www.w3.org/2001/XMLSchema" xmlns:xs="http://www.w3.org/2001/XMLSchema" xmlns:p="http://schemas.microsoft.com/office/2006/metadata/properties" xmlns:ns2="http://schemas.microsoft.com/sharepoint/v4" targetNamespace="http://schemas.microsoft.com/office/2006/metadata/properties" ma:root="true" ma:fieldsID="95b6a7f3790f676179a1f3de066b691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049E9-6A27-4844-B56D-20F8FF20989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4"/>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0E5F69-51DC-47EE-B3A8-2B65AE6AD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E321D-B951-43A6-AA7F-AA14021B7E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NAEP_PowerPoint_Template_system_fonts</Template>
  <TotalTime>3459</TotalTime>
  <Words>833</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Open Sans</vt:lpstr>
      <vt:lpstr>Segoe Print</vt:lpstr>
      <vt:lpstr>Times New Roman</vt:lpstr>
      <vt:lpstr>Verdana</vt:lpstr>
      <vt:lpstr>Wingdings</vt:lpstr>
      <vt:lpstr>Content slide with Logo</vt:lpstr>
      <vt:lpstr>PowerPoint Presentation</vt:lpstr>
      <vt:lpstr>PowerPoint Presentation</vt:lpstr>
      <vt:lpstr>What is the Nation’s Report Card?</vt:lpstr>
      <vt:lpstr>Does everyone take the NAEP test?</vt:lpstr>
      <vt:lpstr>What is included on the NAEP test?</vt:lpstr>
      <vt:lpstr>What is included on the NAEP test?</vt:lpstr>
      <vt:lpstr>Sample Mathematics Question</vt:lpstr>
      <vt:lpstr>Sample Reading Excerpt</vt:lpstr>
      <vt:lpstr>Sample Reading Question</vt:lpstr>
      <vt:lpstr>Sample Science Question</vt:lpstr>
      <vt:lpstr>Hands-on Science Tasks</vt:lpstr>
      <vt:lpstr>How should I prepare for NAEP?</vt:lpstr>
      <vt:lpstr>What should I expect?</vt:lpstr>
      <vt:lpstr>NAEP is important</vt:lpstr>
      <vt:lpstr>Your participation is important</vt:lpstr>
      <vt:lpstr>Find out more</vt:lpstr>
      <vt:lpstr>A word from your peers!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Westat</dc:creator>
  <cp:lastModifiedBy>conflits20@aol.com</cp:lastModifiedBy>
  <cp:revision>148</cp:revision>
  <dcterms:created xsi:type="dcterms:W3CDTF">2014-03-12T15:29:17Z</dcterms:created>
  <dcterms:modified xsi:type="dcterms:W3CDTF">2019-01-13T17:46:25Z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0x010100EB3752D3A894BC48873B9A024D1D77710068FD2F6C89613F489ABDA7A343FF2C58</vt:lpwstr>
  </property>
</Properties>
</file>